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Mon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Mono-bold.fntdata"/><Relationship Id="rId41" Type="http://schemas.openxmlformats.org/officeDocument/2006/relationships/font" Target="fonts/RobotoMono-regular.fntdata"/><Relationship Id="rId22" Type="http://schemas.openxmlformats.org/officeDocument/2006/relationships/slide" Target="slides/slide17.xml"/><Relationship Id="rId44" Type="http://schemas.openxmlformats.org/officeDocument/2006/relationships/font" Target="fonts/RobotoMono-boldItalic.fntdata"/><Relationship Id="rId21" Type="http://schemas.openxmlformats.org/officeDocument/2006/relationships/slide" Target="slides/slide16.xml"/><Relationship Id="rId43" Type="http://schemas.openxmlformats.org/officeDocument/2006/relationships/font" Target="fonts/RobotoMon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e03ce7fbe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e03ce7fbe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Other Columns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Issues in </a:t>
            </a:r>
            <a:r>
              <a:rPr lang="en">
                <a:solidFill>
                  <a:srgbClr val="188038"/>
                </a:solidFill>
                <a:latin typeface="Roboto Mono"/>
                <a:ea typeface="Roboto Mono"/>
                <a:cs typeface="Roboto Mono"/>
                <a:sym typeface="Roboto Mono"/>
              </a:rPr>
              <a:t>extra</a:t>
            </a:r>
            <a:r>
              <a:rPr lang="en">
                <a:solidFill>
                  <a:schemeClr val="dk1"/>
                </a:solidFill>
              </a:rPr>
              <a:t>, </a:t>
            </a:r>
            <a:r>
              <a:rPr lang="en">
                <a:solidFill>
                  <a:srgbClr val="188038"/>
                </a:solidFill>
                <a:latin typeface="Roboto Mono"/>
                <a:ea typeface="Roboto Mono"/>
                <a:cs typeface="Roboto Mono"/>
                <a:sym typeface="Roboto Mono"/>
              </a:rPr>
              <a:t>tip_amount</a:t>
            </a:r>
            <a:r>
              <a:rPr lang="en">
                <a:solidFill>
                  <a:schemeClr val="dk1"/>
                </a:solidFill>
              </a:rPr>
              <a:t>, and </a:t>
            </a:r>
            <a:r>
              <a:rPr lang="en">
                <a:solidFill>
                  <a:srgbClr val="188038"/>
                </a:solidFill>
                <a:latin typeface="Roboto Mono"/>
                <a:ea typeface="Roboto Mono"/>
                <a:cs typeface="Roboto Mono"/>
                <a:sym typeface="Roboto Mono"/>
              </a:rPr>
              <a:t>tolls_amount</a:t>
            </a:r>
            <a:r>
              <a:rPr lang="en">
                <a:solidFill>
                  <a:schemeClr val="dk1"/>
                </a:solidFill>
              </a:rPr>
              <a:t> (e.g., negatives and unusually high values).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payment_type</a:t>
            </a:r>
            <a:r>
              <a:rPr lang="en">
                <a:solidFill>
                  <a:schemeClr val="dk1"/>
                </a:solidFill>
              </a:rPr>
              <a:t> and </a:t>
            </a:r>
            <a:r>
              <a:rPr lang="en">
                <a:solidFill>
                  <a:srgbClr val="188038"/>
                </a:solidFill>
                <a:latin typeface="Roboto Mono"/>
                <a:ea typeface="Roboto Mono"/>
                <a:cs typeface="Roboto Mono"/>
                <a:sym typeface="Roboto Mono"/>
              </a:rPr>
              <a:t>RatecodeID</a:t>
            </a:r>
            <a:r>
              <a:rPr lang="en">
                <a:solidFill>
                  <a:schemeClr val="dk1"/>
                </a:solidFill>
              </a:rPr>
              <a:t> show standard categorizations but might need verification for consistency.</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Surcharges and Fees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rgbClr val="188038"/>
                </a:solidFill>
                <a:latin typeface="Roboto Mono"/>
                <a:ea typeface="Roboto Mono"/>
                <a:cs typeface="Roboto Mono"/>
                <a:sym typeface="Roboto Mono"/>
              </a:rPr>
              <a:t>congestion_surcharge</a:t>
            </a:r>
            <a:r>
              <a:rPr lang="en">
                <a:solidFill>
                  <a:schemeClr val="dk1"/>
                </a:solidFill>
              </a:rPr>
              <a:t> and </a:t>
            </a:r>
            <a:r>
              <a:rPr lang="en">
                <a:solidFill>
                  <a:srgbClr val="188038"/>
                </a:solidFill>
                <a:latin typeface="Roboto Mono"/>
                <a:ea typeface="Roboto Mono"/>
                <a:cs typeface="Roboto Mono"/>
                <a:sym typeface="Roboto Mono"/>
              </a:rPr>
              <a:t>Airport_fee</a:t>
            </a:r>
            <a:r>
              <a:rPr lang="en">
                <a:solidFill>
                  <a:schemeClr val="dk1"/>
                </a:solidFill>
              </a:rPr>
              <a:t> mostly follow predictable patterns, though negatives exist.</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e03ce7fbe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e03ce7fbe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e03ce7fbe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e03ce7fbe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1e03ce7fbe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1e03ce7fbe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e03ce7fbe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1e03ce7fbe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31e03ce7fbe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31e03ce7fbe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1e03ce7fb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1e03ce7fb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1e03ce7fbe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1e03ce7fb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1e03ce7fb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31e03ce7fb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1e03ce7fbe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1e03ce7fbe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d616a877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d616a877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1e03ce7fbe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1e03ce7fbe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1e03ce7fb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1e03ce7fb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1e03ce7fb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1e03ce7fb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e03ce7fbe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e03ce7fbe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1e03ce7fb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1e03ce7fbe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t>
            </a:r>
            <a:r>
              <a:rPr lang="en">
                <a:solidFill>
                  <a:schemeClr val="dk1"/>
                </a:solidFill>
              </a:rPr>
              <a:t>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1e03ce7fbe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31e03ce7fbe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e03ce7fbe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e03ce7fbe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1e03ce7fbe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1e03ce7fbe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1e03ce7fbe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1e03ce7fbe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1e03ce7fbe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1e03ce7fbe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1a380d304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1a380d304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The right to peak street hailing and prearrange passengers anywhere in NYC</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Medallions are bought in Millions by private cab companies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Lease to their drivers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Keep 100% fo the fares/tips, they have to pay lease price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Everything is regulated by NYC Taxi and Limousine Commissison</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Calibri"/>
                <a:ea typeface="Calibri"/>
                <a:cs typeface="Calibri"/>
                <a:sym typeface="Calibri"/>
              </a:rPr>
              <a:t>Lease price</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Fares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e03ce7fbe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1e03ce7fbe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31e03ce7fbe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1e03ce7fbe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1e03ce7fbe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1e03ce7fbe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1e03ce7fbe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1e03ce7fbe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1e03ce7fbe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1e03ce7fbe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1e03ce7fbe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1e03ce7fbe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t>Trip Duration</a:t>
            </a:r>
            <a:endParaRPr b="1"/>
          </a:p>
          <a:p>
            <a:pPr indent="-298450" lvl="1" marL="914400" rtl="0" algn="l">
              <a:lnSpc>
                <a:spcPct val="115000"/>
              </a:lnSpc>
              <a:spcBef>
                <a:spcPts val="1200"/>
              </a:spcBef>
              <a:spcAft>
                <a:spcPts val="0"/>
              </a:spcAft>
              <a:buClr>
                <a:schemeClr val="dk1"/>
              </a:buClr>
              <a:buSzPts val="1100"/>
              <a:buChar char="○"/>
            </a:pPr>
            <a:r>
              <a:rPr b="1" lang="en"/>
              <a:t>trip_duration_hours=(tpep_dropoff_datetime−tpep_pickup_datetime​)/3600</a:t>
            </a:r>
            <a:endParaRPr b="1"/>
          </a:p>
          <a:p>
            <a:pPr indent="0" lvl="0" marL="0" rtl="0" algn="l">
              <a:lnSpc>
                <a:spcPct val="115000"/>
              </a:lnSpc>
              <a:spcBef>
                <a:spcPts val="1200"/>
              </a:spcBef>
              <a:spcAft>
                <a:spcPts val="0"/>
              </a:spcAft>
              <a:buNone/>
            </a:pPr>
            <a:r>
              <a:rPr b="1" lang="en"/>
              <a:t>Speed Calculation</a:t>
            </a:r>
            <a:endParaRPr b="1"/>
          </a:p>
          <a:p>
            <a:pPr indent="0" lvl="0" marL="0" rtl="0" algn="l">
              <a:lnSpc>
                <a:spcPct val="115000"/>
              </a:lnSpc>
              <a:spcBef>
                <a:spcPts val="1200"/>
              </a:spcBef>
              <a:spcAft>
                <a:spcPts val="0"/>
              </a:spcAft>
              <a:buNone/>
            </a:pPr>
            <a:r>
              <a:rPr b="1" lang="en"/>
              <a:t>	</a:t>
            </a:r>
            <a:r>
              <a:rPr lang="en">
                <a:solidFill>
                  <a:schemeClr val="dk1"/>
                </a:solidFill>
              </a:rPr>
              <a:t>Computes the average speed for each trip: average_speed_mph=tripdistance/trip_duration_hours</a:t>
            </a:r>
            <a:endParaRPr>
              <a:solidFill>
                <a:schemeClr val="dk1"/>
              </a:solidFill>
            </a:endParaRPr>
          </a:p>
          <a:p>
            <a:pPr indent="457200" lvl="0" marL="0" rtl="0" algn="l">
              <a:lnSpc>
                <a:spcPct val="115000"/>
              </a:lnSpc>
              <a:spcBef>
                <a:spcPts val="1200"/>
              </a:spcBef>
              <a:spcAft>
                <a:spcPts val="0"/>
              </a:spcAft>
              <a:buNone/>
            </a:pPr>
            <a:r>
              <a:rPr lang="en">
                <a:solidFill>
                  <a:schemeClr val="dk1"/>
                </a:solidFill>
              </a:rPr>
              <a:t>Filters trips with unrealistic speeds (</a:t>
            </a:r>
            <a:r>
              <a:rPr lang="en">
                <a:solidFill>
                  <a:srgbClr val="188038"/>
                </a:solidFill>
                <a:latin typeface="Roboto Mono"/>
                <a:ea typeface="Roboto Mono"/>
                <a:cs typeface="Roboto Mono"/>
                <a:sym typeface="Roboto Mono"/>
              </a:rPr>
              <a:t>average_speed_mph</a:t>
            </a:r>
            <a:r>
              <a:rPr lang="en">
                <a:solidFill>
                  <a:schemeClr val="dk1"/>
                </a:solidFill>
              </a:rPr>
              <a:t> &gt; 45.31).	</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0"/>
              </a:spcAft>
              <a:buNone/>
            </a:pPr>
            <a:r>
              <a:t/>
            </a:r>
            <a:endParaRPr b="1"/>
          </a:p>
          <a:p>
            <a:pPr indent="0" lvl="0" marL="0" rtl="0" algn="l">
              <a:lnSpc>
                <a:spcPct val="115000"/>
              </a:lnSpc>
              <a:spcBef>
                <a:spcPts val="1200"/>
              </a:spcBef>
              <a:spcAft>
                <a:spcPts val="1200"/>
              </a:spcAft>
              <a:buNone/>
            </a:pPr>
            <a:r>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1e03ce7fb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1e03ce7fb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Uber/Lyft are popular</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Uber started in 2011 but number of trips outspaced yellow taxis for the first time in 2018</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Taxis are not easily found.  Riders wait longer when demand exceeds supply</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13500 medallion cabs in NYC</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 sz="1200">
                <a:solidFill>
                  <a:schemeClr val="dk1"/>
                </a:solidFill>
                <a:latin typeface="Calibri"/>
                <a:ea typeface="Calibri"/>
                <a:cs typeface="Calibri"/>
                <a:sym typeface="Calibri"/>
              </a:rPr>
              <a:t>They may not satisfy all the demand, but possible to improve their utilization</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31a380d3046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1a380d3046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31e03ce7fb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31e03ce7fb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e03ce7fb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e03ce7fb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e03ce7fb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e03ce7fb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Handling Missing Values</a:t>
            </a:r>
            <a:endParaRPr b="1"/>
          </a:p>
          <a:p>
            <a:pPr indent="0" lvl="0" marL="0" rtl="0" algn="l">
              <a:spcBef>
                <a:spcPts val="0"/>
              </a:spcBef>
              <a:spcAft>
                <a:spcPts val="0"/>
              </a:spcAft>
              <a:buClr>
                <a:schemeClr val="dk1"/>
              </a:buClr>
              <a:buSzPts val="1100"/>
              <a:buFont typeface="Arial"/>
              <a:buNone/>
            </a:pPr>
            <a:r>
              <a:rPr lang="en"/>
              <a:t>Remove rows or columns with excessive missing data.</a:t>
            </a:r>
            <a:endParaRPr/>
          </a:p>
          <a:p>
            <a:pPr indent="0" lvl="0" marL="0" rtl="0" algn="l">
              <a:spcBef>
                <a:spcPts val="0"/>
              </a:spcBef>
              <a:spcAft>
                <a:spcPts val="0"/>
              </a:spcAft>
              <a:buClr>
                <a:schemeClr val="dk1"/>
              </a:buClr>
              <a:buSzPts val="1100"/>
              <a:buFont typeface="Arial"/>
              <a:buNone/>
            </a:pPr>
            <a:r>
              <a:rPr lang="en"/>
              <a:t>Impute missing values based on logical rules or domain knowledge (e.g., median trip distance or mode passenger count).</a:t>
            </a:r>
            <a:endParaRPr/>
          </a:p>
          <a:p>
            <a:pPr indent="0" lvl="0" marL="0" rtl="0" algn="l">
              <a:spcBef>
                <a:spcPts val="0"/>
              </a:spcBef>
              <a:spcAft>
                <a:spcPts val="0"/>
              </a:spcAft>
              <a:buNone/>
            </a:pPr>
            <a:r>
              <a:rPr b="1" lang="en"/>
              <a:t>Data Cleaning</a:t>
            </a:r>
            <a:endParaRPr b="1"/>
          </a:p>
          <a:p>
            <a:pPr indent="0" lvl="0" marL="0" rtl="0" algn="l">
              <a:spcBef>
                <a:spcPts val="0"/>
              </a:spcBef>
              <a:spcAft>
                <a:spcPts val="0"/>
              </a:spcAft>
              <a:buClr>
                <a:schemeClr val="dk1"/>
              </a:buClr>
              <a:buSzPts val="1100"/>
              <a:buFont typeface="Arial"/>
              <a:buNone/>
            </a:pPr>
            <a:r>
              <a:rPr b="1" lang="en">
                <a:solidFill>
                  <a:schemeClr val="dk1"/>
                </a:solidFill>
              </a:rPr>
              <a:t>Remove Outliers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Unreasonable values in </a:t>
            </a:r>
            <a:r>
              <a:rPr lang="en">
                <a:solidFill>
                  <a:srgbClr val="188038"/>
                </a:solidFill>
                <a:latin typeface="Roboto Mono"/>
                <a:ea typeface="Roboto Mono"/>
                <a:cs typeface="Roboto Mono"/>
                <a:sym typeface="Roboto Mono"/>
              </a:rPr>
              <a:t>trip_distance</a:t>
            </a:r>
            <a:r>
              <a:rPr lang="en">
                <a:solidFill>
                  <a:schemeClr val="dk1"/>
                </a:solidFill>
              </a:rPr>
              <a:t> (e.g., negative or excessively high distances).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Fare amounts that are zero or extremely high.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Data Type Conversion</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Convert </a:t>
            </a:r>
            <a:r>
              <a:rPr lang="en">
                <a:solidFill>
                  <a:srgbClr val="188038"/>
                </a:solidFill>
                <a:latin typeface="Roboto Mono"/>
                <a:ea typeface="Roboto Mono"/>
                <a:cs typeface="Roboto Mono"/>
                <a:sym typeface="Roboto Mono"/>
              </a:rPr>
              <a:t>pickup_datetime</a:t>
            </a:r>
            <a:r>
              <a:rPr lang="en">
                <a:solidFill>
                  <a:schemeClr val="dk1"/>
                </a:solidFill>
              </a:rPr>
              <a:t> and </a:t>
            </a:r>
            <a:r>
              <a:rPr lang="en">
                <a:solidFill>
                  <a:srgbClr val="188038"/>
                </a:solidFill>
                <a:latin typeface="Roboto Mono"/>
                <a:ea typeface="Roboto Mono"/>
                <a:cs typeface="Roboto Mono"/>
                <a:sym typeface="Roboto Mono"/>
              </a:rPr>
              <a:t>dropoff_datetime</a:t>
            </a:r>
            <a:r>
              <a:rPr lang="en">
                <a:solidFill>
                  <a:schemeClr val="dk1"/>
                </a:solidFill>
              </a:rPr>
              <a:t> to </a:t>
            </a:r>
            <a:r>
              <a:rPr lang="en">
                <a:solidFill>
                  <a:srgbClr val="188038"/>
                </a:solidFill>
                <a:latin typeface="Roboto Mono"/>
                <a:ea typeface="Roboto Mono"/>
                <a:cs typeface="Roboto Mono"/>
                <a:sym typeface="Roboto Mono"/>
              </a:rPr>
              <a:t>datetime</a:t>
            </a:r>
            <a:r>
              <a:rPr lang="en">
                <a:solidFill>
                  <a:schemeClr val="dk1"/>
                </a:solidFill>
              </a:rPr>
              <a:t> type.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Ensure numerical columns are in proper numeric formats.</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Feature Engineering</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Time-Based Features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Extract features like day of the week, hour, holiday indicators, etc., from the datetime columns.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Geospatial Features</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Calculate distances (e.g., Haversine distance between pickup and drop-off coordinates).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Trip Duration</a:t>
            </a:r>
            <a:r>
              <a:rPr lang="en">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Calculate trip duration from </a:t>
            </a:r>
            <a:r>
              <a:rPr lang="en">
                <a:solidFill>
                  <a:srgbClr val="188038"/>
                </a:solidFill>
                <a:latin typeface="Roboto Mono"/>
                <a:ea typeface="Roboto Mono"/>
                <a:cs typeface="Roboto Mono"/>
                <a:sym typeface="Roboto Mono"/>
              </a:rPr>
              <a:t>pickup_da</a:t>
            </a:r>
            <a:r>
              <a:rPr lang="en">
                <a:solidFill>
                  <a:srgbClr val="188038"/>
                </a:solidFill>
                <a:latin typeface="Roboto Mono"/>
                <a:ea typeface="Roboto Mono"/>
                <a:cs typeface="Roboto Mono"/>
                <a:sym typeface="Roboto Mono"/>
              </a:rPr>
              <a:t>t</a:t>
            </a:r>
            <a:r>
              <a:rPr lang="en">
                <a:solidFill>
                  <a:srgbClr val="188038"/>
                </a:solidFill>
                <a:latin typeface="Roboto Mono"/>
                <a:ea typeface="Roboto Mono"/>
                <a:cs typeface="Roboto Mono"/>
                <a:sym typeface="Roboto Mono"/>
              </a:rPr>
              <a:t>etime</a:t>
            </a:r>
            <a:r>
              <a:rPr lang="en">
                <a:solidFill>
                  <a:schemeClr val="dk1"/>
                </a:solidFill>
              </a:rPr>
              <a:t> and </a:t>
            </a:r>
            <a:r>
              <a:rPr lang="en">
                <a:solidFill>
                  <a:srgbClr val="188038"/>
                </a:solidFill>
                <a:latin typeface="Roboto Mono"/>
                <a:ea typeface="Roboto Mono"/>
                <a:cs typeface="Roboto Mono"/>
                <a:sym typeface="Roboto Mono"/>
              </a:rPr>
              <a:t>dropoff_datetime</a:t>
            </a:r>
            <a:r>
              <a:rPr lang="en">
                <a:solidFill>
                  <a:schemeClr val="dk1"/>
                </a:solidFill>
              </a:rPr>
              <a:t>.</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Encoding Categorical Variables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If the dataset includes categorical columns (e.g., </a:t>
            </a:r>
            <a:r>
              <a:rPr lang="en">
                <a:solidFill>
                  <a:srgbClr val="188038"/>
                </a:solidFill>
                <a:latin typeface="Roboto Mono"/>
                <a:ea typeface="Roboto Mono"/>
                <a:cs typeface="Roboto Mono"/>
                <a:sym typeface="Roboto Mono"/>
              </a:rPr>
              <a:t>payment_type</a:t>
            </a:r>
            <a:r>
              <a:rPr lang="en">
                <a:solidFill>
                  <a:schemeClr val="dk1"/>
                </a:solidFill>
              </a:rPr>
              <a:t>), use encoding methods like one-hot encoding or label encoding.</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Data Normalization/Scaling</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Normalize or standardize numerical features like </a:t>
            </a:r>
            <a:r>
              <a:rPr lang="en">
                <a:solidFill>
                  <a:srgbClr val="188038"/>
                </a:solidFill>
                <a:latin typeface="Roboto Mono"/>
                <a:ea typeface="Roboto Mono"/>
                <a:cs typeface="Roboto Mono"/>
                <a:sym typeface="Roboto Mono"/>
              </a:rPr>
              <a:t>trip_distance</a:t>
            </a:r>
            <a:r>
              <a:rPr lang="en">
                <a:solidFill>
                  <a:schemeClr val="dk1"/>
                </a:solidFill>
              </a:rPr>
              <a:t>, </a:t>
            </a:r>
            <a:r>
              <a:rPr lang="en">
                <a:solidFill>
                  <a:srgbClr val="188038"/>
                </a:solidFill>
                <a:latin typeface="Roboto Mono"/>
                <a:ea typeface="Roboto Mono"/>
                <a:cs typeface="Roboto Mono"/>
                <a:sym typeface="Roboto Mono"/>
              </a:rPr>
              <a:t>fare_amount</a:t>
            </a:r>
            <a:r>
              <a:rPr lang="en">
                <a:solidFill>
                  <a:schemeClr val="dk1"/>
                </a:solidFill>
              </a:rPr>
              <a:t>, or calculated distances if required by your model.</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Removing Duplicates</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Identify and remove duplicate rows using </a:t>
            </a:r>
            <a:r>
              <a:rPr lang="en">
                <a:solidFill>
                  <a:srgbClr val="188038"/>
                </a:solidFill>
                <a:latin typeface="Roboto Mono"/>
                <a:ea typeface="Roboto Mono"/>
                <a:cs typeface="Roboto Mono"/>
                <a:sym typeface="Roboto Mono"/>
              </a:rPr>
              <a:t>.drop_duplicates()</a:t>
            </a:r>
            <a:r>
              <a:rPr lang="en">
                <a:solidFill>
                  <a:schemeClr val="dk1"/>
                </a:solidFill>
              </a:rPr>
              <a:t>.</a:t>
            </a:r>
            <a:endParaRPr>
              <a:solidFill>
                <a:schemeClr val="dk1"/>
              </a:solidFill>
            </a:endParaRPr>
          </a:p>
          <a:p>
            <a:pPr indent="0" lvl="0" marL="0" rtl="0" algn="l">
              <a:lnSpc>
                <a:spcPct val="115000"/>
              </a:lnSpc>
              <a:spcBef>
                <a:spcPts val="1400"/>
              </a:spcBef>
              <a:spcAft>
                <a:spcPts val="0"/>
              </a:spcAft>
              <a:buNone/>
            </a:pPr>
            <a:r>
              <a:rPr b="1" lang="en" sz="1300">
                <a:solidFill>
                  <a:schemeClr val="dk1"/>
                </a:solidFill>
              </a:rPr>
              <a:t>Filtering Data</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Remove trips with zero passengers.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Exclude trips with unrealistic or suspicious data (e.g., zero distance, same pickup and drop-off points).</a:t>
            </a:r>
            <a:endParaRPr>
              <a:solidFill>
                <a:schemeClr val="dk1"/>
              </a:solidFill>
            </a:endParaRPr>
          </a:p>
          <a:p>
            <a:pPr indent="0" lvl="0" marL="0" rtl="0" algn="l">
              <a:lnSpc>
                <a:spcPct val="115000"/>
              </a:lnSpc>
              <a:spcBef>
                <a:spcPts val="1200"/>
              </a:spcBef>
              <a:spcAft>
                <a:spcPts val="0"/>
              </a:spcAft>
              <a:buNone/>
            </a:pPr>
            <a:r>
              <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31e03ce7fbe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31e03ce7fbe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Row Counts</a:t>
            </a:r>
            <a:r>
              <a:rPr lang="en">
                <a:solidFill>
                  <a:schemeClr val="dk1"/>
                </a:solidFill>
              </a:rPr>
              <a:t>: Most columns have ~2.96 million entries, but some have slightly fewer (e.g., </a:t>
            </a:r>
            <a:r>
              <a:rPr lang="en">
                <a:solidFill>
                  <a:srgbClr val="188038"/>
                </a:solidFill>
                <a:latin typeface="Roboto Mono"/>
                <a:ea typeface="Roboto Mono"/>
                <a:cs typeface="Roboto Mono"/>
                <a:sym typeface="Roboto Mono"/>
              </a:rPr>
              <a:t>passenger_count</a:t>
            </a:r>
            <a:r>
              <a:rPr lang="en">
                <a:solidFill>
                  <a:schemeClr val="dk1"/>
                </a:solidFill>
              </a:rPr>
              <a:t> and </a:t>
            </a:r>
            <a:r>
              <a:rPr lang="en">
                <a:solidFill>
                  <a:srgbClr val="188038"/>
                </a:solidFill>
                <a:latin typeface="Roboto Mono"/>
                <a:ea typeface="Roboto Mono"/>
                <a:cs typeface="Roboto Mono"/>
                <a:sym typeface="Roboto Mono"/>
              </a:rPr>
              <a:t>RatecodeID</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Passenger and Distance</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chemeClr val="dk1"/>
                </a:solidFill>
              </a:rPr>
              <a:t>Average </a:t>
            </a:r>
            <a:r>
              <a:rPr lang="en">
                <a:solidFill>
                  <a:srgbClr val="188038"/>
                </a:solidFill>
                <a:latin typeface="Roboto Mono"/>
                <a:ea typeface="Roboto Mono"/>
                <a:cs typeface="Roboto Mono"/>
                <a:sym typeface="Roboto Mono"/>
              </a:rPr>
              <a:t>passenger_count</a:t>
            </a:r>
            <a:r>
              <a:rPr lang="en">
                <a:solidFill>
                  <a:schemeClr val="dk1"/>
                </a:solidFill>
              </a:rPr>
              <a:t> is 1.34 (min: 0, max: 9).</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trip_distance</a:t>
            </a:r>
            <a:r>
              <a:rPr lang="en">
                <a:solidFill>
                  <a:schemeClr val="dk1"/>
                </a:solidFill>
              </a:rPr>
              <a:t> mean is 3.65, with a wide range (min: 0, max: ~312k), indicating outliers.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Fare and Amounts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rgbClr val="188038"/>
                </a:solidFill>
                <a:latin typeface="Roboto Mono"/>
                <a:ea typeface="Roboto Mono"/>
                <a:cs typeface="Roboto Mono"/>
                <a:sym typeface="Roboto Mono"/>
              </a:rPr>
              <a:t>fare_amount</a:t>
            </a:r>
            <a:r>
              <a:rPr lang="en">
                <a:solidFill>
                  <a:schemeClr val="dk1"/>
                </a:solidFill>
              </a:rPr>
              <a:t> averages $18.18 but ranges from -$899 to $5000, suggesting data errors.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rgbClr val="188038"/>
                </a:solidFill>
                <a:latin typeface="Roboto Mono"/>
                <a:ea typeface="Roboto Mono"/>
                <a:cs typeface="Roboto Mono"/>
                <a:sym typeface="Roboto Mono"/>
              </a:rPr>
              <a:t>total_amount</a:t>
            </a:r>
            <a:r>
              <a:rPr lang="en">
                <a:solidFill>
                  <a:schemeClr val="dk1"/>
                </a:solidFill>
              </a:rPr>
              <a:t> also has negatives and extremes.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a:solidFill>
                  <a:schemeClr val="dk1"/>
                </a:solidFill>
              </a:rPr>
              <a:t>Location IDs</a:t>
            </a:r>
            <a:r>
              <a:rPr lang="en">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en">
                <a:solidFill>
                  <a:srgbClr val="188038"/>
                </a:solidFill>
                <a:latin typeface="Roboto Mono"/>
                <a:ea typeface="Roboto Mono"/>
                <a:cs typeface="Roboto Mono"/>
                <a:sym typeface="Roboto Mono"/>
              </a:rPr>
              <a:t>PULocationID</a:t>
            </a:r>
            <a:r>
              <a:rPr lang="en">
                <a:solidFill>
                  <a:schemeClr val="dk1"/>
                </a:solidFill>
              </a:rPr>
              <a:t> and </a:t>
            </a:r>
            <a:r>
              <a:rPr lang="en">
                <a:solidFill>
                  <a:srgbClr val="188038"/>
                </a:solidFill>
                <a:latin typeface="Roboto Mono"/>
                <a:ea typeface="Roboto Mono"/>
                <a:cs typeface="Roboto Mono"/>
                <a:sym typeface="Roboto Mono"/>
              </a:rPr>
              <a:t>DOLocationID</a:t>
            </a:r>
            <a:r>
              <a:rPr lang="en">
                <a:solidFill>
                  <a:schemeClr val="dk1"/>
                </a:solidFill>
              </a:rPr>
              <a:t> cover valid ranges (1–265).</a:t>
            </a:r>
            <a:endParaRPr>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3.jpg"/><Relationship Id="rId5" Type="http://schemas.openxmlformats.org/officeDocument/2006/relationships/image" Target="../media/image2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31.jpg"/><Relationship Id="rId5" Type="http://schemas.openxmlformats.org/officeDocument/2006/relationships/image" Target="../media/image1.png"/><Relationship Id="rId6" Type="http://schemas.openxmlformats.org/officeDocument/2006/relationships/image" Target="../media/image6.jpg"/><Relationship Id="rId7" Type="http://schemas.openxmlformats.org/officeDocument/2006/relationships/image" Target="../media/image5.png"/><Relationship Id="rId8" Type="http://schemas.openxmlformats.org/officeDocument/2006/relationships/image" Target="../media/image1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33.png"/><Relationship Id="rId5"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318400"/>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NEW YORK CITY YELLOW TAXI DEMAND PREDICTION</a:t>
            </a:r>
            <a:endParaRPr/>
          </a:p>
        </p:txBody>
      </p:sp>
      <p:sp>
        <p:nvSpPr>
          <p:cNvPr id="55" name="Google Shape;55;p13"/>
          <p:cNvSpPr txBox="1"/>
          <p:nvPr>
            <p:ph idx="1" type="subTitle"/>
          </p:nvPr>
        </p:nvSpPr>
        <p:spPr>
          <a:xfrm>
            <a:off x="311700" y="2664950"/>
            <a:ext cx="8520600" cy="498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i="1" lang="en" sz="1679"/>
              <a:t>PROJECT SUPERVISED BY PROF. DR. KRISHNA BATHULA</a:t>
            </a:r>
            <a:endParaRPr i="1" sz="1679"/>
          </a:p>
        </p:txBody>
      </p:sp>
      <p:pic>
        <p:nvPicPr>
          <p:cNvPr id="56" name="Google Shape;56;p13"/>
          <p:cNvPicPr preferRelativeResize="0"/>
          <p:nvPr/>
        </p:nvPicPr>
        <p:blipFill rotWithShape="1">
          <a:blip r:embed="rId3">
            <a:alphaModFix/>
          </a:blip>
          <a:srcRect b="4346" l="0" r="0" t="69340"/>
          <a:stretch/>
        </p:blipFill>
        <p:spPr>
          <a:xfrm>
            <a:off x="0" y="3536050"/>
            <a:ext cx="9144001" cy="16074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2"/>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151" name="Google Shape;151;p22"/>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152" name="Google Shape;152;p22"/>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153" name="Google Shape;153;p22"/>
          <p:cNvPicPr preferRelativeResize="0"/>
          <p:nvPr/>
        </p:nvPicPr>
        <p:blipFill>
          <a:blip r:embed="rId4">
            <a:alphaModFix/>
          </a:blip>
          <a:stretch>
            <a:fillRect/>
          </a:stretch>
        </p:blipFill>
        <p:spPr>
          <a:xfrm>
            <a:off x="1842944" y="1285424"/>
            <a:ext cx="5458107" cy="3466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3"/>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159" name="Google Shape;159;p23"/>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160" name="Google Shape;160;p23"/>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161" name="Google Shape;161;p23"/>
          <p:cNvPicPr preferRelativeResize="0"/>
          <p:nvPr/>
        </p:nvPicPr>
        <p:blipFill>
          <a:blip r:embed="rId4">
            <a:alphaModFix/>
          </a:blip>
          <a:stretch>
            <a:fillRect/>
          </a:stretch>
        </p:blipFill>
        <p:spPr>
          <a:xfrm>
            <a:off x="1429838" y="1259550"/>
            <a:ext cx="6284318" cy="3428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167" name="Google Shape;167;p24"/>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168" name="Google Shape;168;p24"/>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169" name="Google Shape;169;p24"/>
          <p:cNvPicPr preferRelativeResize="0"/>
          <p:nvPr/>
        </p:nvPicPr>
        <p:blipFill>
          <a:blip r:embed="rId4">
            <a:alphaModFix/>
          </a:blip>
          <a:stretch>
            <a:fillRect/>
          </a:stretch>
        </p:blipFill>
        <p:spPr>
          <a:xfrm>
            <a:off x="922413" y="1304627"/>
            <a:ext cx="3470805" cy="3428374"/>
          </a:xfrm>
          <a:prstGeom prst="rect">
            <a:avLst/>
          </a:prstGeom>
          <a:noFill/>
          <a:ln>
            <a:noFill/>
          </a:ln>
        </p:spPr>
      </p:pic>
      <p:pic>
        <p:nvPicPr>
          <p:cNvPr id="170" name="Google Shape;170;p24"/>
          <p:cNvPicPr preferRelativeResize="0"/>
          <p:nvPr/>
        </p:nvPicPr>
        <p:blipFill rotWithShape="1">
          <a:blip r:embed="rId5">
            <a:alphaModFix/>
          </a:blip>
          <a:srcRect b="0" l="49746" r="0" t="0"/>
          <a:stretch/>
        </p:blipFill>
        <p:spPr>
          <a:xfrm>
            <a:off x="4750787" y="1251100"/>
            <a:ext cx="3470799" cy="35354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176" name="Google Shape;176;p25"/>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177" name="Google Shape;177;p25"/>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178" name="Google Shape;178;p25"/>
          <p:cNvPicPr preferRelativeResize="0"/>
          <p:nvPr/>
        </p:nvPicPr>
        <p:blipFill>
          <a:blip r:embed="rId4">
            <a:alphaModFix/>
          </a:blip>
          <a:stretch>
            <a:fillRect/>
          </a:stretch>
        </p:blipFill>
        <p:spPr>
          <a:xfrm>
            <a:off x="1435063" y="1304625"/>
            <a:ext cx="6273865" cy="34283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6"/>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184" name="Google Shape;184;p26"/>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185" name="Google Shape;185;p26"/>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186" name="Google Shape;186;p26"/>
          <p:cNvPicPr preferRelativeResize="0"/>
          <p:nvPr/>
        </p:nvPicPr>
        <p:blipFill>
          <a:blip r:embed="rId4">
            <a:alphaModFix/>
          </a:blip>
          <a:stretch>
            <a:fillRect/>
          </a:stretch>
        </p:blipFill>
        <p:spPr>
          <a:xfrm>
            <a:off x="2132575" y="1348425"/>
            <a:ext cx="4878842" cy="34283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192" name="Google Shape;192;p27"/>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193" name="Google Shape;193;p27"/>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194" name="Google Shape;194;p27"/>
          <p:cNvPicPr preferRelativeResize="0"/>
          <p:nvPr/>
        </p:nvPicPr>
        <p:blipFill>
          <a:blip r:embed="rId4">
            <a:alphaModFix/>
          </a:blip>
          <a:stretch>
            <a:fillRect/>
          </a:stretch>
        </p:blipFill>
        <p:spPr>
          <a:xfrm>
            <a:off x="1119138" y="1304625"/>
            <a:ext cx="6905726" cy="3428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00" name="Google Shape;200;p28"/>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201" name="Google Shape;201;p28"/>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202" name="Google Shape;202;p28"/>
          <p:cNvPicPr preferRelativeResize="0"/>
          <p:nvPr/>
        </p:nvPicPr>
        <p:blipFill>
          <a:blip r:embed="rId4">
            <a:alphaModFix/>
          </a:blip>
          <a:stretch>
            <a:fillRect/>
          </a:stretch>
        </p:blipFill>
        <p:spPr>
          <a:xfrm>
            <a:off x="2491100" y="1304625"/>
            <a:ext cx="4161791" cy="3428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9"/>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08" name="Google Shape;208;p29"/>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209" name="Google Shape;209;p29"/>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210" name="Google Shape;210;p29"/>
          <p:cNvPicPr preferRelativeResize="0"/>
          <p:nvPr/>
        </p:nvPicPr>
        <p:blipFill>
          <a:blip r:embed="rId4">
            <a:alphaModFix/>
          </a:blip>
          <a:stretch>
            <a:fillRect/>
          </a:stretch>
        </p:blipFill>
        <p:spPr>
          <a:xfrm>
            <a:off x="2411450" y="1304625"/>
            <a:ext cx="4321103" cy="3428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16" name="Google Shape;216;p30"/>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217" name="Google Shape;217;p30"/>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218" name="Google Shape;218;p30"/>
          <p:cNvPicPr preferRelativeResize="0"/>
          <p:nvPr/>
        </p:nvPicPr>
        <p:blipFill>
          <a:blip r:embed="rId4">
            <a:alphaModFix/>
          </a:blip>
          <a:stretch>
            <a:fillRect/>
          </a:stretch>
        </p:blipFill>
        <p:spPr>
          <a:xfrm>
            <a:off x="4572000" y="1304625"/>
            <a:ext cx="4316300" cy="3428375"/>
          </a:xfrm>
          <a:prstGeom prst="rect">
            <a:avLst/>
          </a:prstGeom>
          <a:noFill/>
          <a:ln>
            <a:noFill/>
          </a:ln>
        </p:spPr>
      </p:pic>
      <p:sp>
        <p:nvSpPr>
          <p:cNvPr id="219" name="Google Shape;219;p30"/>
          <p:cNvSpPr txBox="1"/>
          <p:nvPr/>
        </p:nvSpPr>
        <p:spPr>
          <a:xfrm>
            <a:off x="159900" y="2671113"/>
            <a:ext cx="4412100" cy="69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1 = Creative Mobile Technologies, LLC</a:t>
            </a:r>
            <a:endParaRPr b="1" sz="1800">
              <a:solidFill>
                <a:schemeClr val="dk1"/>
              </a:solidFill>
            </a:endParaRPr>
          </a:p>
          <a:p>
            <a:pPr indent="0" lvl="0" marL="0" rtl="0" algn="l">
              <a:spcBef>
                <a:spcPts val="0"/>
              </a:spcBef>
              <a:spcAft>
                <a:spcPts val="0"/>
              </a:spcAft>
              <a:buNone/>
            </a:pPr>
            <a:r>
              <a:rPr b="1" lang="en" sz="1800">
                <a:solidFill>
                  <a:schemeClr val="dk1"/>
                </a:solidFill>
              </a:rPr>
              <a:t>2 = VeriFone Inc.</a:t>
            </a:r>
            <a:endParaRPr b="1" sz="1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1"/>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25" name="Google Shape;225;p31"/>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226" name="Google Shape;226;p31"/>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227" name="Google Shape;227;p31"/>
          <p:cNvPicPr preferRelativeResize="0"/>
          <p:nvPr/>
        </p:nvPicPr>
        <p:blipFill rotWithShape="1">
          <a:blip r:embed="rId4">
            <a:alphaModFix/>
          </a:blip>
          <a:srcRect b="0" l="0" r="50000" t="0"/>
          <a:stretch/>
        </p:blipFill>
        <p:spPr>
          <a:xfrm>
            <a:off x="953150" y="1253175"/>
            <a:ext cx="7237677" cy="3531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62" name="Google Shape;62;p14"/>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CONTENTS</a:t>
            </a:r>
            <a:endParaRPr b="1" sz="3420">
              <a:solidFill>
                <a:srgbClr val="FFDB1B"/>
              </a:solidFill>
            </a:endParaRPr>
          </a:p>
        </p:txBody>
      </p:sp>
      <p:pic>
        <p:nvPicPr>
          <p:cNvPr id="63" name="Google Shape;63;p14"/>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64" name="Google Shape;64;p14"/>
          <p:cNvPicPr preferRelativeResize="0"/>
          <p:nvPr/>
        </p:nvPicPr>
        <p:blipFill rotWithShape="1">
          <a:blip r:embed="rId4">
            <a:alphaModFix/>
          </a:blip>
          <a:srcRect b="11555" l="45528" r="22472" t="54626"/>
          <a:stretch/>
        </p:blipFill>
        <p:spPr>
          <a:xfrm>
            <a:off x="5943926" y="3725950"/>
            <a:ext cx="2787599" cy="1159449"/>
          </a:xfrm>
          <a:prstGeom prst="rect">
            <a:avLst/>
          </a:prstGeom>
          <a:noFill/>
          <a:ln>
            <a:noFill/>
          </a:ln>
        </p:spPr>
      </p:pic>
      <p:sp>
        <p:nvSpPr>
          <p:cNvPr id="65" name="Google Shape;65;p14"/>
          <p:cNvSpPr txBox="1"/>
          <p:nvPr/>
        </p:nvSpPr>
        <p:spPr>
          <a:xfrm>
            <a:off x="1199500" y="1267563"/>
            <a:ext cx="21831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Problem </a:t>
            </a:r>
            <a:r>
              <a:rPr lang="en" sz="1800">
                <a:solidFill>
                  <a:schemeClr val="dk1"/>
                </a:solidFill>
              </a:rPr>
              <a:t>Definition</a:t>
            </a:r>
            <a:endParaRPr sz="1800">
              <a:solidFill>
                <a:schemeClr val="dk1"/>
              </a:solidFill>
            </a:endParaRPr>
          </a:p>
        </p:txBody>
      </p:sp>
      <p:sp>
        <p:nvSpPr>
          <p:cNvPr id="66" name="Google Shape;66;p14"/>
          <p:cNvSpPr txBox="1"/>
          <p:nvPr/>
        </p:nvSpPr>
        <p:spPr>
          <a:xfrm>
            <a:off x="1199500" y="3764813"/>
            <a:ext cx="21831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Model Selection</a:t>
            </a:r>
            <a:endParaRPr sz="1800">
              <a:solidFill>
                <a:schemeClr val="dk1"/>
              </a:solidFill>
            </a:endParaRPr>
          </a:p>
        </p:txBody>
      </p:sp>
      <p:sp>
        <p:nvSpPr>
          <p:cNvPr id="67" name="Google Shape;67;p14"/>
          <p:cNvSpPr txBox="1"/>
          <p:nvPr/>
        </p:nvSpPr>
        <p:spPr>
          <a:xfrm>
            <a:off x="1199500" y="3265363"/>
            <a:ext cx="23673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Feature Engineering</a:t>
            </a:r>
            <a:endParaRPr sz="1800">
              <a:solidFill>
                <a:schemeClr val="dk1"/>
              </a:solidFill>
            </a:endParaRPr>
          </a:p>
        </p:txBody>
      </p:sp>
      <p:sp>
        <p:nvSpPr>
          <p:cNvPr id="68" name="Google Shape;68;p14"/>
          <p:cNvSpPr txBox="1"/>
          <p:nvPr/>
        </p:nvSpPr>
        <p:spPr>
          <a:xfrm>
            <a:off x="1199500" y="1767013"/>
            <a:ext cx="21831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Dataset Exploration</a:t>
            </a:r>
            <a:endParaRPr sz="1800">
              <a:solidFill>
                <a:schemeClr val="dk1"/>
              </a:solidFill>
            </a:endParaRPr>
          </a:p>
        </p:txBody>
      </p:sp>
      <p:sp>
        <p:nvSpPr>
          <p:cNvPr id="69" name="Google Shape;69;p14"/>
          <p:cNvSpPr txBox="1"/>
          <p:nvPr/>
        </p:nvSpPr>
        <p:spPr>
          <a:xfrm>
            <a:off x="1199500" y="2266463"/>
            <a:ext cx="23673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Data Preprocessing</a:t>
            </a:r>
            <a:endParaRPr sz="1800">
              <a:solidFill>
                <a:schemeClr val="dk1"/>
              </a:solidFill>
            </a:endParaRPr>
          </a:p>
        </p:txBody>
      </p:sp>
      <p:sp>
        <p:nvSpPr>
          <p:cNvPr id="70" name="Google Shape;70;p14"/>
          <p:cNvSpPr txBox="1"/>
          <p:nvPr/>
        </p:nvSpPr>
        <p:spPr>
          <a:xfrm>
            <a:off x="1199500" y="4264263"/>
            <a:ext cx="34245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Model Training and Evaluation</a:t>
            </a:r>
            <a:endParaRPr sz="1800">
              <a:solidFill>
                <a:schemeClr val="dk1"/>
              </a:solidFill>
            </a:endParaRPr>
          </a:p>
        </p:txBody>
      </p:sp>
      <p:pic>
        <p:nvPicPr>
          <p:cNvPr id="71" name="Google Shape;71;p14"/>
          <p:cNvPicPr preferRelativeResize="0"/>
          <p:nvPr/>
        </p:nvPicPr>
        <p:blipFill rotWithShape="1">
          <a:blip r:embed="rId5">
            <a:alphaModFix/>
          </a:blip>
          <a:srcRect b="66005" l="6226" r="70659" t="5790"/>
          <a:stretch/>
        </p:blipFill>
        <p:spPr>
          <a:xfrm>
            <a:off x="849325" y="1267570"/>
            <a:ext cx="350166" cy="427323"/>
          </a:xfrm>
          <a:prstGeom prst="rect">
            <a:avLst/>
          </a:prstGeom>
          <a:noFill/>
          <a:ln>
            <a:noFill/>
          </a:ln>
        </p:spPr>
      </p:pic>
      <p:pic>
        <p:nvPicPr>
          <p:cNvPr id="72" name="Google Shape;72;p14"/>
          <p:cNvPicPr preferRelativeResize="0"/>
          <p:nvPr/>
        </p:nvPicPr>
        <p:blipFill rotWithShape="1">
          <a:blip r:embed="rId5">
            <a:alphaModFix/>
          </a:blip>
          <a:srcRect b="66005" l="6226" r="70659" t="5790"/>
          <a:stretch/>
        </p:blipFill>
        <p:spPr>
          <a:xfrm>
            <a:off x="849325" y="1767243"/>
            <a:ext cx="350166" cy="427323"/>
          </a:xfrm>
          <a:prstGeom prst="rect">
            <a:avLst/>
          </a:prstGeom>
          <a:noFill/>
          <a:ln>
            <a:noFill/>
          </a:ln>
        </p:spPr>
      </p:pic>
      <p:pic>
        <p:nvPicPr>
          <p:cNvPr id="73" name="Google Shape;73;p14"/>
          <p:cNvPicPr preferRelativeResize="0"/>
          <p:nvPr/>
        </p:nvPicPr>
        <p:blipFill rotWithShape="1">
          <a:blip r:embed="rId5">
            <a:alphaModFix/>
          </a:blip>
          <a:srcRect b="66005" l="6226" r="70659" t="5790"/>
          <a:stretch/>
        </p:blipFill>
        <p:spPr>
          <a:xfrm>
            <a:off x="849325" y="2266916"/>
            <a:ext cx="350166" cy="427323"/>
          </a:xfrm>
          <a:prstGeom prst="rect">
            <a:avLst/>
          </a:prstGeom>
          <a:noFill/>
          <a:ln>
            <a:noFill/>
          </a:ln>
        </p:spPr>
      </p:pic>
      <p:pic>
        <p:nvPicPr>
          <p:cNvPr id="74" name="Google Shape;74;p14"/>
          <p:cNvPicPr preferRelativeResize="0"/>
          <p:nvPr/>
        </p:nvPicPr>
        <p:blipFill rotWithShape="1">
          <a:blip r:embed="rId5">
            <a:alphaModFix/>
          </a:blip>
          <a:srcRect b="66005" l="6226" r="70659" t="5790"/>
          <a:stretch/>
        </p:blipFill>
        <p:spPr>
          <a:xfrm>
            <a:off x="849325" y="3266261"/>
            <a:ext cx="350166" cy="427323"/>
          </a:xfrm>
          <a:prstGeom prst="rect">
            <a:avLst/>
          </a:prstGeom>
          <a:noFill/>
          <a:ln>
            <a:noFill/>
          </a:ln>
        </p:spPr>
      </p:pic>
      <p:pic>
        <p:nvPicPr>
          <p:cNvPr id="75" name="Google Shape;75;p14"/>
          <p:cNvPicPr preferRelativeResize="0"/>
          <p:nvPr/>
        </p:nvPicPr>
        <p:blipFill rotWithShape="1">
          <a:blip r:embed="rId5">
            <a:alphaModFix/>
          </a:blip>
          <a:srcRect b="66005" l="6226" r="70659" t="5790"/>
          <a:stretch/>
        </p:blipFill>
        <p:spPr>
          <a:xfrm>
            <a:off x="849325" y="3765934"/>
            <a:ext cx="350166" cy="427323"/>
          </a:xfrm>
          <a:prstGeom prst="rect">
            <a:avLst/>
          </a:prstGeom>
          <a:noFill/>
          <a:ln>
            <a:noFill/>
          </a:ln>
        </p:spPr>
      </p:pic>
      <p:pic>
        <p:nvPicPr>
          <p:cNvPr id="76" name="Google Shape;76;p14"/>
          <p:cNvPicPr preferRelativeResize="0"/>
          <p:nvPr/>
        </p:nvPicPr>
        <p:blipFill rotWithShape="1">
          <a:blip r:embed="rId5">
            <a:alphaModFix/>
          </a:blip>
          <a:srcRect b="66005" l="6226" r="70659" t="5790"/>
          <a:stretch/>
        </p:blipFill>
        <p:spPr>
          <a:xfrm>
            <a:off x="849325" y="4265607"/>
            <a:ext cx="350166" cy="427323"/>
          </a:xfrm>
          <a:prstGeom prst="rect">
            <a:avLst/>
          </a:prstGeom>
          <a:noFill/>
          <a:ln>
            <a:noFill/>
          </a:ln>
        </p:spPr>
      </p:pic>
      <p:sp>
        <p:nvSpPr>
          <p:cNvPr id="77" name="Google Shape;77;p14"/>
          <p:cNvSpPr txBox="1"/>
          <p:nvPr/>
        </p:nvSpPr>
        <p:spPr>
          <a:xfrm>
            <a:off x="1199500" y="2765913"/>
            <a:ext cx="34245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Exploratory Data Analysis</a:t>
            </a:r>
            <a:endParaRPr sz="1800">
              <a:solidFill>
                <a:schemeClr val="dk1"/>
              </a:solidFill>
            </a:endParaRPr>
          </a:p>
        </p:txBody>
      </p:sp>
      <p:pic>
        <p:nvPicPr>
          <p:cNvPr id="78" name="Google Shape;78;p14"/>
          <p:cNvPicPr preferRelativeResize="0"/>
          <p:nvPr/>
        </p:nvPicPr>
        <p:blipFill rotWithShape="1">
          <a:blip r:embed="rId5">
            <a:alphaModFix/>
          </a:blip>
          <a:srcRect b="66005" l="6226" r="70659" t="5790"/>
          <a:stretch/>
        </p:blipFill>
        <p:spPr>
          <a:xfrm>
            <a:off x="849325" y="2766589"/>
            <a:ext cx="350166" cy="4273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33" name="Google Shape;233;p32"/>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234" name="Google Shape;234;p32"/>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235" name="Google Shape;235;p32"/>
          <p:cNvPicPr preferRelativeResize="0"/>
          <p:nvPr/>
        </p:nvPicPr>
        <p:blipFill rotWithShape="1">
          <a:blip r:embed="rId4">
            <a:alphaModFix/>
          </a:blip>
          <a:srcRect b="0" l="0" r="50000" t="0"/>
          <a:stretch/>
        </p:blipFill>
        <p:spPr>
          <a:xfrm>
            <a:off x="1835938" y="1289038"/>
            <a:ext cx="5472135" cy="3459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3"/>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41" name="Google Shape;241;p33"/>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242" name="Google Shape;242;p33"/>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243" name="Google Shape;243;p33"/>
          <p:cNvPicPr preferRelativeResize="0"/>
          <p:nvPr/>
        </p:nvPicPr>
        <p:blipFill>
          <a:blip r:embed="rId4">
            <a:alphaModFix/>
          </a:blip>
          <a:stretch>
            <a:fillRect/>
          </a:stretch>
        </p:blipFill>
        <p:spPr>
          <a:xfrm>
            <a:off x="1948313" y="1304625"/>
            <a:ext cx="5247387" cy="3428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49" name="Google Shape;249;p34"/>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250" name="Google Shape;250;p34"/>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251" name="Google Shape;251;p34"/>
          <p:cNvPicPr preferRelativeResize="0"/>
          <p:nvPr/>
        </p:nvPicPr>
        <p:blipFill>
          <a:blip r:embed="rId4">
            <a:alphaModFix/>
          </a:blip>
          <a:stretch>
            <a:fillRect/>
          </a:stretch>
        </p:blipFill>
        <p:spPr>
          <a:xfrm>
            <a:off x="2426188" y="1259550"/>
            <a:ext cx="4291635" cy="3428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57" name="Google Shape;257;p35"/>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258" name="Google Shape;258;p35"/>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259" name="Google Shape;259;p35"/>
          <p:cNvPicPr preferRelativeResize="0"/>
          <p:nvPr/>
        </p:nvPicPr>
        <p:blipFill>
          <a:blip r:embed="rId4">
            <a:alphaModFix/>
          </a:blip>
          <a:stretch>
            <a:fillRect/>
          </a:stretch>
        </p:blipFill>
        <p:spPr>
          <a:xfrm>
            <a:off x="152400" y="1628013"/>
            <a:ext cx="8839201" cy="278160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65" name="Google Shape;265;p36"/>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Feature Engineering</a:t>
            </a:r>
            <a:endParaRPr b="1" sz="3420">
              <a:solidFill>
                <a:srgbClr val="FFDB1B"/>
              </a:solidFill>
            </a:endParaRPr>
          </a:p>
        </p:txBody>
      </p:sp>
      <p:pic>
        <p:nvPicPr>
          <p:cNvPr id="266" name="Google Shape;266;p36"/>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sp>
        <p:nvSpPr>
          <p:cNvPr id="267" name="Google Shape;267;p36"/>
          <p:cNvSpPr txBox="1"/>
          <p:nvPr/>
        </p:nvSpPr>
        <p:spPr>
          <a:xfrm>
            <a:off x="311700" y="1324100"/>
            <a:ext cx="8520600" cy="3414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Datetime Conversion</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Trip Duration</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Speed Calculation</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Clustering</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Time Binning</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Time-Series Demand Preparation</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Sequence Creation for LSTM</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Normalization</a:t>
            </a:r>
            <a:endParaRPr b="1" sz="18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73" name="Google Shape;273;p37"/>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CNN - LSTM Model Architecture</a:t>
            </a:r>
            <a:endParaRPr b="1" sz="3420">
              <a:solidFill>
                <a:srgbClr val="FFDB1B"/>
              </a:solidFill>
            </a:endParaRPr>
          </a:p>
        </p:txBody>
      </p:sp>
      <p:pic>
        <p:nvPicPr>
          <p:cNvPr id="274" name="Google Shape;274;p37"/>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275" name="Google Shape;275;p37"/>
          <p:cNvPicPr preferRelativeResize="0"/>
          <p:nvPr/>
        </p:nvPicPr>
        <p:blipFill>
          <a:blip r:embed="rId4">
            <a:alphaModFix/>
          </a:blip>
          <a:stretch>
            <a:fillRect/>
          </a:stretch>
        </p:blipFill>
        <p:spPr>
          <a:xfrm>
            <a:off x="1148363" y="1304625"/>
            <a:ext cx="6847280" cy="3428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81" name="Google Shape;281;p38"/>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CNN - LSTM Model Architecture</a:t>
            </a:r>
            <a:endParaRPr b="1" sz="3420">
              <a:solidFill>
                <a:srgbClr val="FFDB1B"/>
              </a:solidFill>
            </a:endParaRPr>
          </a:p>
        </p:txBody>
      </p:sp>
      <p:pic>
        <p:nvPicPr>
          <p:cNvPr id="282" name="Google Shape;282;p38"/>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sp>
        <p:nvSpPr>
          <p:cNvPr id="283" name="Google Shape;283;p38"/>
          <p:cNvSpPr txBox="1"/>
          <p:nvPr/>
        </p:nvSpPr>
        <p:spPr>
          <a:xfrm>
            <a:off x="311700" y="1324100"/>
            <a:ext cx="8520600" cy="3414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Input Layer: </a:t>
            </a:r>
            <a:r>
              <a:rPr lang="en" sz="1800">
                <a:solidFill>
                  <a:schemeClr val="dk1"/>
                </a:solidFill>
              </a:rPr>
              <a:t>Time-series data organized as sequences where sequence length is the number of past time steps (eg : 10 time bins); and variables for each time step, such as spatial clusters, environmental data, or demand metrics</a:t>
            </a:r>
            <a:endParaRPr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CNN Layers: </a:t>
            </a:r>
            <a:r>
              <a:rPr lang="en" sz="1800">
                <a:solidFill>
                  <a:schemeClr val="dk1"/>
                </a:solidFill>
              </a:rPr>
              <a:t>CNN extracts spatial or temporal patterns from input data and </a:t>
            </a:r>
            <a:r>
              <a:rPr lang="en" sz="1800">
                <a:solidFill>
                  <a:schemeClr val="dk1"/>
                </a:solidFill>
              </a:rPr>
              <a:t>identifies</a:t>
            </a:r>
            <a:r>
              <a:rPr lang="en" sz="1800">
                <a:solidFill>
                  <a:schemeClr val="dk1"/>
                </a:solidFill>
              </a:rPr>
              <a:t> short term relationship/trends.</a:t>
            </a:r>
            <a:r>
              <a:rPr b="1" lang="en" sz="1800">
                <a:solidFill>
                  <a:schemeClr val="dk1"/>
                </a:solidFill>
              </a:rPr>
              <a:t> </a:t>
            </a:r>
            <a:r>
              <a:rPr lang="en" sz="1800">
                <a:solidFill>
                  <a:schemeClr val="dk1"/>
                </a:solidFill>
              </a:rPr>
              <a:t>The Convolutional layer applies filters to detect patterns in the data. Outputs the compressed feature maps </a:t>
            </a:r>
            <a:r>
              <a:rPr lang="en" sz="1800">
                <a:solidFill>
                  <a:schemeClr val="dk1"/>
                </a:solidFill>
              </a:rPr>
              <a:t>containing</a:t>
            </a:r>
            <a:r>
              <a:rPr lang="en" sz="1800">
                <a:solidFill>
                  <a:schemeClr val="dk1"/>
                </a:solidFill>
              </a:rPr>
              <a:t> learned patterns from the raw input data.</a:t>
            </a:r>
            <a:endParaRPr sz="1800">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89" name="Google Shape;289;p39"/>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CNN - LSTM Model Architecture</a:t>
            </a:r>
            <a:endParaRPr b="1" sz="3420">
              <a:solidFill>
                <a:srgbClr val="FFDB1B"/>
              </a:solidFill>
            </a:endParaRPr>
          </a:p>
        </p:txBody>
      </p:sp>
      <p:pic>
        <p:nvPicPr>
          <p:cNvPr id="290" name="Google Shape;290;p39"/>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sp>
        <p:nvSpPr>
          <p:cNvPr id="291" name="Google Shape;291;p39"/>
          <p:cNvSpPr txBox="1"/>
          <p:nvPr/>
        </p:nvSpPr>
        <p:spPr>
          <a:xfrm>
            <a:off x="311700" y="1324100"/>
            <a:ext cx="8520600" cy="341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chemeClr val="dk1"/>
                </a:solidFill>
              </a:rPr>
              <a:t>3. 	LSTM Layers: </a:t>
            </a:r>
            <a:r>
              <a:rPr lang="en" sz="1800">
                <a:solidFill>
                  <a:schemeClr val="dk1"/>
                </a:solidFill>
              </a:rPr>
              <a:t>Models long-term temporal dependencies and sequential patterns from the extracted features and Handles time-series data effectively by retaining memory of previous states.</a:t>
            </a:r>
            <a:endParaRPr sz="1800">
              <a:solidFill>
                <a:schemeClr val="dk1"/>
              </a:solidFill>
            </a:endParaRPr>
          </a:p>
          <a:p>
            <a:pPr indent="0" lvl="0" marL="0" rtl="0" algn="l">
              <a:lnSpc>
                <a:spcPct val="150000"/>
              </a:lnSpc>
              <a:spcBef>
                <a:spcPts val="0"/>
              </a:spcBef>
              <a:spcAft>
                <a:spcPts val="0"/>
              </a:spcAft>
              <a:buNone/>
            </a:pPr>
            <a:r>
              <a:rPr lang="en" sz="1800">
                <a:solidFill>
                  <a:schemeClr val="dk1"/>
                </a:solidFill>
              </a:rPr>
              <a:t>	The Bidirectional LSTM Combines information from both forward and backward directions for richer context and Stacked LSTMs are multiple layers for hierarchical learning of temporal features</a:t>
            </a:r>
            <a:endParaRPr sz="18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297" name="Google Shape;297;p40"/>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CNN - LSTM Model Architecture</a:t>
            </a:r>
            <a:endParaRPr b="1" sz="3420">
              <a:solidFill>
                <a:srgbClr val="FFDB1B"/>
              </a:solidFill>
            </a:endParaRPr>
          </a:p>
        </p:txBody>
      </p:sp>
      <p:sp>
        <p:nvSpPr>
          <p:cNvPr id="298" name="Google Shape;298;p40"/>
          <p:cNvSpPr txBox="1"/>
          <p:nvPr/>
        </p:nvSpPr>
        <p:spPr>
          <a:xfrm>
            <a:off x="311700" y="1324100"/>
            <a:ext cx="8520600" cy="341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chemeClr val="dk1"/>
                </a:solidFill>
              </a:rPr>
              <a:t>4.	Dense Layer: </a:t>
            </a:r>
            <a:r>
              <a:rPr lang="en" sz="1800">
                <a:solidFill>
                  <a:schemeClr val="dk1"/>
                </a:solidFill>
              </a:rPr>
              <a:t>Transforms the output from LSTM layers into the desired output format and Matches the number of output neurons to the forecasting target (e.g., predicted demand for all clusters in the next time bin).</a:t>
            </a:r>
            <a:endParaRPr sz="1800">
              <a:solidFill>
                <a:schemeClr val="dk1"/>
              </a:solidFill>
            </a:endParaRPr>
          </a:p>
          <a:p>
            <a:pPr indent="0" lvl="0" marL="0" rtl="0" algn="l">
              <a:lnSpc>
                <a:spcPct val="150000"/>
              </a:lnSpc>
              <a:spcBef>
                <a:spcPts val="0"/>
              </a:spcBef>
              <a:spcAft>
                <a:spcPts val="0"/>
              </a:spcAft>
              <a:buNone/>
            </a:pPr>
            <a:r>
              <a:rPr lang="en" sz="1800">
                <a:solidFill>
                  <a:schemeClr val="dk1"/>
                </a:solidFill>
              </a:rPr>
              <a:t>	The Activation Function is typically linear for regression tasks (eg: forecasting)</a:t>
            </a:r>
            <a:endParaRPr sz="1800">
              <a:solidFill>
                <a:schemeClr val="dk1"/>
              </a:solidFill>
            </a:endParaRPr>
          </a:p>
          <a:p>
            <a:pPr indent="0" lvl="0" marL="0" rtl="0" algn="l">
              <a:lnSpc>
                <a:spcPct val="150000"/>
              </a:lnSpc>
              <a:spcBef>
                <a:spcPts val="0"/>
              </a:spcBef>
              <a:spcAft>
                <a:spcPts val="0"/>
              </a:spcAft>
              <a:buNone/>
            </a:pPr>
            <a:r>
              <a:rPr b="1" lang="en" sz="1800">
                <a:solidFill>
                  <a:schemeClr val="dk1"/>
                </a:solidFill>
              </a:rPr>
              <a:t>5.	Output Layer: </a:t>
            </a:r>
            <a:r>
              <a:rPr lang="en" sz="1800">
                <a:solidFill>
                  <a:schemeClr val="dk1"/>
                </a:solidFill>
              </a:rPr>
              <a:t>Outputs the forecasted values for the next time step(s), such as taxi demand for each spatial cluster.</a:t>
            </a:r>
            <a:endParaRPr sz="1800">
              <a:solidFill>
                <a:schemeClr val="dk1"/>
              </a:solidFill>
            </a:endParaRPr>
          </a:p>
        </p:txBody>
      </p:sp>
      <p:pic>
        <p:nvPicPr>
          <p:cNvPr id="299" name="Google Shape;299;p40"/>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305" name="Google Shape;305;p41"/>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Model Training and Evaluation</a:t>
            </a:r>
            <a:endParaRPr b="1" sz="3420">
              <a:solidFill>
                <a:srgbClr val="FFDB1B"/>
              </a:solidFill>
            </a:endParaRPr>
          </a:p>
        </p:txBody>
      </p:sp>
      <p:sp>
        <p:nvSpPr>
          <p:cNvPr id="306" name="Google Shape;306;p41"/>
          <p:cNvSpPr txBox="1"/>
          <p:nvPr/>
        </p:nvSpPr>
        <p:spPr>
          <a:xfrm>
            <a:off x="311700" y="1324100"/>
            <a:ext cx="8520600" cy="34143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b="1" lang="en" sz="1800">
                <a:solidFill>
                  <a:schemeClr val="dk1"/>
                </a:solidFill>
              </a:rPr>
              <a:t>Training Process</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Data Preparation: </a:t>
            </a:r>
            <a:r>
              <a:rPr lang="en" sz="1800">
                <a:solidFill>
                  <a:schemeClr val="dk1"/>
                </a:solidFill>
              </a:rPr>
              <a:t>Time-series data is converted into sliding windows of squence_length for input (X_train) and target (y_train). Data is normalized (e.g., Min-Max Scaling) to improve model convergence.</a:t>
            </a:r>
            <a:endParaRPr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Optimizers: </a:t>
            </a:r>
            <a:r>
              <a:rPr lang="en" sz="1800">
                <a:solidFill>
                  <a:schemeClr val="dk1"/>
                </a:solidFill>
              </a:rPr>
              <a:t>Adam Optimizer is used for adaptive learning, providing faster convergence and handling sparse gradients efficiently. Learning rate set to a small value (e.g., 0.0005) for stable training</a:t>
            </a:r>
            <a:endParaRPr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Loss Function: </a:t>
            </a:r>
            <a:r>
              <a:rPr lang="en" sz="1800">
                <a:solidFill>
                  <a:schemeClr val="dk1"/>
                </a:solidFill>
              </a:rPr>
              <a:t>MSE is employed to minimize the difference between predicted and actual values, focusing on regression accuracy.</a:t>
            </a:r>
            <a:endParaRPr b="1" sz="1800">
              <a:solidFill>
                <a:schemeClr val="dk1"/>
              </a:solidFill>
            </a:endParaRPr>
          </a:p>
        </p:txBody>
      </p:sp>
      <p:pic>
        <p:nvPicPr>
          <p:cNvPr id="307" name="Google Shape;307;p41"/>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84" name="Google Shape;84;p15"/>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New York City Yellow Taxi</a:t>
            </a:r>
            <a:endParaRPr b="1" sz="3420">
              <a:solidFill>
                <a:srgbClr val="FFDB1B"/>
              </a:solidFill>
            </a:endParaRPr>
          </a:p>
        </p:txBody>
      </p:sp>
      <p:pic>
        <p:nvPicPr>
          <p:cNvPr id="85" name="Google Shape;85;p15"/>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86" name="Google Shape;86;p15"/>
          <p:cNvPicPr preferRelativeResize="0"/>
          <p:nvPr/>
        </p:nvPicPr>
        <p:blipFill>
          <a:blip r:embed="rId4">
            <a:alphaModFix/>
          </a:blip>
          <a:stretch>
            <a:fillRect/>
          </a:stretch>
        </p:blipFill>
        <p:spPr>
          <a:xfrm>
            <a:off x="152400" y="1304625"/>
            <a:ext cx="2653310" cy="3428378"/>
          </a:xfrm>
          <a:prstGeom prst="rect">
            <a:avLst/>
          </a:prstGeom>
          <a:noFill/>
          <a:ln>
            <a:noFill/>
          </a:ln>
        </p:spPr>
      </p:pic>
      <p:pic>
        <p:nvPicPr>
          <p:cNvPr id="87" name="Google Shape;87;p15"/>
          <p:cNvPicPr preferRelativeResize="0"/>
          <p:nvPr/>
        </p:nvPicPr>
        <p:blipFill>
          <a:blip r:embed="rId5">
            <a:alphaModFix/>
          </a:blip>
          <a:stretch>
            <a:fillRect/>
          </a:stretch>
        </p:blipFill>
        <p:spPr>
          <a:xfrm>
            <a:off x="3259530" y="2058111"/>
            <a:ext cx="1441350" cy="1412525"/>
          </a:xfrm>
          <a:prstGeom prst="rect">
            <a:avLst/>
          </a:prstGeom>
          <a:noFill/>
          <a:ln>
            <a:noFill/>
          </a:ln>
        </p:spPr>
      </p:pic>
      <p:pic>
        <p:nvPicPr>
          <p:cNvPr id="88" name="Google Shape;88;p15"/>
          <p:cNvPicPr preferRelativeResize="0"/>
          <p:nvPr/>
        </p:nvPicPr>
        <p:blipFill rotWithShape="1">
          <a:blip r:embed="rId6">
            <a:alphaModFix/>
          </a:blip>
          <a:srcRect b="52695" l="8694" r="51929" t="8707"/>
          <a:stretch/>
        </p:blipFill>
        <p:spPr>
          <a:xfrm>
            <a:off x="6029075" y="1449200"/>
            <a:ext cx="893400" cy="875700"/>
          </a:xfrm>
          <a:prstGeom prst="rect">
            <a:avLst/>
          </a:prstGeom>
          <a:noFill/>
          <a:ln>
            <a:noFill/>
          </a:ln>
        </p:spPr>
      </p:pic>
      <p:pic>
        <p:nvPicPr>
          <p:cNvPr id="89" name="Google Shape;89;p15"/>
          <p:cNvPicPr preferRelativeResize="0"/>
          <p:nvPr/>
        </p:nvPicPr>
        <p:blipFill>
          <a:blip r:embed="rId7">
            <a:alphaModFix/>
          </a:blip>
          <a:stretch>
            <a:fillRect/>
          </a:stretch>
        </p:blipFill>
        <p:spPr>
          <a:xfrm rot="2511583">
            <a:off x="4894674" y="1498425"/>
            <a:ext cx="940599" cy="940599"/>
          </a:xfrm>
          <a:prstGeom prst="rect">
            <a:avLst/>
          </a:prstGeom>
          <a:noFill/>
          <a:ln>
            <a:noFill/>
          </a:ln>
        </p:spPr>
      </p:pic>
      <p:pic>
        <p:nvPicPr>
          <p:cNvPr id="90" name="Google Shape;90;p15"/>
          <p:cNvPicPr preferRelativeResize="0"/>
          <p:nvPr/>
        </p:nvPicPr>
        <p:blipFill>
          <a:blip r:embed="rId8">
            <a:alphaModFix/>
          </a:blip>
          <a:stretch>
            <a:fillRect/>
          </a:stretch>
        </p:blipFill>
        <p:spPr>
          <a:xfrm>
            <a:off x="6191425" y="3318975"/>
            <a:ext cx="2247849" cy="1123924"/>
          </a:xfrm>
          <a:prstGeom prst="rect">
            <a:avLst/>
          </a:prstGeom>
          <a:noFill/>
          <a:ln>
            <a:noFill/>
          </a:ln>
        </p:spPr>
      </p:pic>
      <p:pic>
        <p:nvPicPr>
          <p:cNvPr id="91" name="Google Shape;91;p15"/>
          <p:cNvPicPr preferRelativeResize="0"/>
          <p:nvPr/>
        </p:nvPicPr>
        <p:blipFill>
          <a:blip r:embed="rId7">
            <a:alphaModFix/>
          </a:blip>
          <a:stretch>
            <a:fillRect/>
          </a:stretch>
        </p:blipFill>
        <p:spPr>
          <a:xfrm rot="7747521">
            <a:off x="6845051" y="2101451"/>
            <a:ext cx="940598" cy="94059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2"/>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313" name="Google Shape;313;p42"/>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Model Training and Evaluation</a:t>
            </a:r>
            <a:endParaRPr b="1" sz="3420">
              <a:solidFill>
                <a:srgbClr val="FFDB1B"/>
              </a:solidFill>
            </a:endParaRPr>
          </a:p>
        </p:txBody>
      </p:sp>
      <p:sp>
        <p:nvSpPr>
          <p:cNvPr id="314" name="Google Shape;314;p42"/>
          <p:cNvSpPr txBox="1"/>
          <p:nvPr/>
        </p:nvSpPr>
        <p:spPr>
          <a:xfrm>
            <a:off x="311700" y="1324100"/>
            <a:ext cx="8520600" cy="341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chemeClr val="dk1"/>
                </a:solidFill>
              </a:rPr>
              <a:t>4.	Callbacks: </a:t>
            </a:r>
            <a:r>
              <a:rPr lang="en" sz="1800">
                <a:solidFill>
                  <a:schemeClr val="dk1"/>
                </a:solidFill>
              </a:rPr>
              <a:t>Early stopping monitors validation loss and halts training when it stops improving, avoiding overfitting. ReduceLROnPlateau adjusts the learning rate dynamically when validation loss stagnates, enabling finer updates.</a:t>
            </a:r>
            <a:endParaRPr sz="1800">
              <a:solidFill>
                <a:schemeClr val="dk1"/>
              </a:solidFill>
            </a:endParaRPr>
          </a:p>
          <a:p>
            <a:pPr indent="0" lvl="0" marL="0" rtl="0" algn="l">
              <a:lnSpc>
                <a:spcPct val="150000"/>
              </a:lnSpc>
              <a:spcBef>
                <a:spcPts val="0"/>
              </a:spcBef>
              <a:spcAft>
                <a:spcPts val="0"/>
              </a:spcAft>
              <a:buNone/>
            </a:pPr>
            <a:r>
              <a:rPr b="1" lang="en" sz="1800">
                <a:solidFill>
                  <a:schemeClr val="dk1"/>
                </a:solidFill>
              </a:rPr>
              <a:t>5.	Batch Size: </a:t>
            </a:r>
            <a:r>
              <a:rPr lang="en" sz="1800">
                <a:solidFill>
                  <a:schemeClr val="dk1"/>
                </a:solidFill>
              </a:rPr>
              <a:t>A mini-batch size of 64 is used to balance training speed and gradient computation accuracy.</a:t>
            </a:r>
            <a:endParaRPr sz="1800">
              <a:solidFill>
                <a:schemeClr val="dk1"/>
              </a:solidFill>
            </a:endParaRPr>
          </a:p>
          <a:p>
            <a:pPr indent="0" lvl="0" marL="0" rtl="0" algn="l">
              <a:lnSpc>
                <a:spcPct val="150000"/>
              </a:lnSpc>
              <a:spcBef>
                <a:spcPts val="0"/>
              </a:spcBef>
              <a:spcAft>
                <a:spcPts val="0"/>
              </a:spcAft>
              <a:buNone/>
            </a:pPr>
            <a:r>
              <a:rPr b="1" lang="en" sz="1800">
                <a:solidFill>
                  <a:schemeClr val="dk1"/>
                </a:solidFill>
              </a:rPr>
              <a:t>6.	Epochs: </a:t>
            </a:r>
            <a:r>
              <a:rPr lang="en" sz="1800">
                <a:solidFill>
                  <a:schemeClr val="dk1"/>
                </a:solidFill>
              </a:rPr>
              <a:t>The model is trained for up to 200 epochs which stops early due to early stopping.</a:t>
            </a:r>
            <a:endParaRPr sz="1800">
              <a:solidFill>
                <a:schemeClr val="dk1"/>
              </a:solidFill>
            </a:endParaRPr>
          </a:p>
        </p:txBody>
      </p:sp>
      <p:pic>
        <p:nvPicPr>
          <p:cNvPr id="315" name="Google Shape;315;p42"/>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3"/>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321" name="Google Shape;321;p43"/>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Model Training and Evaluation</a:t>
            </a:r>
            <a:endParaRPr b="1" sz="3420">
              <a:solidFill>
                <a:srgbClr val="FFDB1B"/>
              </a:solidFill>
            </a:endParaRPr>
          </a:p>
        </p:txBody>
      </p:sp>
      <p:sp>
        <p:nvSpPr>
          <p:cNvPr id="322" name="Google Shape;322;p43"/>
          <p:cNvSpPr txBox="1"/>
          <p:nvPr/>
        </p:nvSpPr>
        <p:spPr>
          <a:xfrm>
            <a:off x="311700" y="1324100"/>
            <a:ext cx="8520600" cy="34143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50000"/>
              </a:lnSpc>
              <a:spcBef>
                <a:spcPts val="0"/>
              </a:spcBef>
              <a:spcAft>
                <a:spcPts val="0"/>
              </a:spcAft>
              <a:buNone/>
            </a:pPr>
            <a:r>
              <a:rPr b="1" lang="en" sz="1800">
                <a:solidFill>
                  <a:schemeClr val="dk1"/>
                </a:solidFill>
              </a:rPr>
              <a:t>Evaluation</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Mean Absolute Error (MAE): </a:t>
            </a:r>
            <a:r>
              <a:rPr lang="en" sz="1800">
                <a:solidFill>
                  <a:schemeClr val="dk1"/>
                </a:solidFill>
              </a:rPr>
              <a:t>Measures the average magnitude of prediction errors, providing an interpretable measure of accuracy.</a:t>
            </a:r>
            <a:endParaRPr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Mean Squared Error (MSE): </a:t>
            </a:r>
            <a:r>
              <a:rPr lang="en" sz="1800">
                <a:solidFill>
                  <a:schemeClr val="dk1"/>
                </a:solidFill>
              </a:rPr>
              <a:t>Penalizes larger errors more heavily, ensuring the model focuses on reducing significant deviations.</a:t>
            </a:r>
            <a:endParaRPr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Root Mean Squared Error (RMSE): </a:t>
            </a:r>
            <a:r>
              <a:rPr lang="en" sz="1800">
                <a:solidFill>
                  <a:schemeClr val="dk1"/>
                </a:solidFill>
              </a:rPr>
              <a:t>Provides an error value in the same units as the target variable for better interpretability</a:t>
            </a:r>
            <a:endParaRPr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R-squared (R²): </a:t>
            </a:r>
            <a:r>
              <a:rPr lang="en" sz="1800">
                <a:solidFill>
                  <a:schemeClr val="dk1"/>
                </a:solidFill>
              </a:rPr>
              <a:t>Indicates the proportion of variance in the target variable explained by the model</a:t>
            </a:r>
            <a:endParaRPr sz="1800">
              <a:solidFill>
                <a:schemeClr val="dk1"/>
              </a:solidFill>
            </a:endParaRPr>
          </a:p>
        </p:txBody>
      </p:sp>
      <p:pic>
        <p:nvPicPr>
          <p:cNvPr id="323" name="Google Shape;323;p43"/>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4"/>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329" name="Google Shape;329;p44"/>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Model Training and Evaluation</a:t>
            </a:r>
            <a:endParaRPr b="1" sz="3420">
              <a:solidFill>
                <a:srgbClr val="FFDB1B"/>
              </a:solidFill>
            </a:endParaRPr>
          </a:p>
        </p:txBody>
      </p:sp>
      <p:pic>
        <p:nvPicPr>
          <p:cNvPr id="330" name="Google Shape;330;p44"/>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331" name="Google Shape;331;p44"/>
          <p:cNvPicPr preferRelativeResize="0"/>
          <p:nvPr/>
        </p:nvPicPr>
        <p:blipFill>
          <a:blip r:embed="rId4">
            <a:alphaModFix/>
          </a:blip>
          <a:stretch>
            <a:fillRect/>
          </a:stretch>
        </p:blipFill>
        <p:spPr>
          <a:xfrm>
            <a:off x="311700" y="1304625"/>
            <a:ext cx="6285355" cy="3428375"/>
          </a:xfrm>
          <a:prstGeom prst="rect">
            <a:avLst/>
          </a:prstGeom>
          <a:noFill/>
          <a:ln>
            <a:noFill/>
          </a:ln>
        </p:spPr>
      </p:pic>
      <p:sp>
        <p:nvSpPr>
          <p:cNvPr id="332" name="Google Shape;332;p44"/>
          <p:cNvSpPr txBox="1"/>
          <p:nvPr/>
        </p:nvSpPr>
        <p:spPr>
          <a:xfrm>
            <a:off x="6837900" y="2499813"/>
            <a:ext cx="1994400" cy="1038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rPr>
              <a:t>RMSE: 2886.57</a:t>
            </a:r>
            <a:endParaRPr sz="1800">
              <a:solidFill>
                <a:schemeClr val="dk1"/>
              </a:solidFill>
            </a:endParaRPr>
          </a:p>
          <a:p>
            <a:pPr indent="0" lvl="0" marL="0" rtl="0" algn="l">
              <a:lnSpc>
                <a:spcPct val="150000"/>
              </a:lnSpc>
              <a:spcBef>
                <a:spcPts val="0"/>
              </a:spcBef>
              <a:spcAft>
                <a:spcPts val="0"/>
              </a:spcAft>
              <a:buNone/>
            </a:pPr>
            <a:r>
              <a:rPr lang="en" sz="1800">
                <a:solidFill>
                  <a:schemeClr val="dk1"/>
                </a:solidFill>
              </a:rPr>
              <a:t>MAPE: 38.56%</a:t>
            </a:r>
            <a:endParaRPr sz="18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5"/>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338" name="Google Shape;338;p45"/>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Model Training and Evaluation</a:t>
            </a:r>
            <a:endParaRPr b="1" sz="3420">
              <a:solidFill>
                <a:srgbClr val="FFDB1B"/>
              </a:solidFill>
            </a:endParaRPr>
          </a:p>
        </p:txBody>
      </p:sp>
      <p:pic>
        <p:nvPicPr>
          <p:cNvPr id="339" name="Google Shape;339;p45"/>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340" name="Google Shape;340;p45"/>
          <p:cNvPicPr preferRelativeResize="0"/>
          <p:nvPr/>
        </p:nvPicPr>
        <p:blipFill>
          <a:blip r:embed="rId4">
            <a:alphaModFix/>
          </a:blip>
          <a:stretch>
            <a:fillRect/>
          </a:stretch>
        </p:blipFill>
        <p:spPr>
          <a:xfrm>
            <a:off x="1315688" y="1304625"/>
            <a:ext cx="6512614" cy="34283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346" name="Google Shape;346;p46"/>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Conclusion</a:t>
            </a:r>
            <a:endParaRPr b="1" sz="3420">
              <a:solidFill>
                <a:srgbClr val="FFDB1B"/>
              </a:solidFill>
            </a:endParaRPr>
          </a:p>
        </p:txBody>
      </p:sp>
      <p:pic>
        <p:nvPicPr>
          <p:cNvPr id="347" name="Google Shape;347;p46"/>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348" name="Google Shape;348;p46"/>
          <p:cNvPicPr preferRelativeResize="0"/>
          <p:nvPr/>
        </p:nvPicPr>
        <p:blipFill>
          <a:blip r:embed="rId4">
            <a:alphaModFix/>
          </a:blip>
          <a:stretch>
            <a:fillRect/>
          </a:stretch>
        </p:blipFill>
        <p:spPr>
          <a:xfrm>
            <a:off x="289250" y="1830150"/>
            <a:ext cx="4709576" cy="2472525"/>
          </a:xfrm>
          <a:prstGeom prst="rect">
            <a:avLst/>
          </a:prstGeom>
          <a:noFill/>
          <a:ln>
            <a:noFill/>
          </a:ln>
        </p:spPr>
      </p:pic>
      <p:pic>
        <p:nvPicPr>
          <p:cNvPr id="349" name="Google Shape;349;p46"/>
          <p:cNvPicPr preferRelativeResize="0"/>
          <p:nvPr/>
        </p:nvPicPr>
        <p:blipFill>
          <a:blip r:embed="rId5">
            <a:alphaModFix/>
          </a:blip>
          <a:stretch>
            <a:fillRect/>
          </a:stretch>
        </p:blipFill>
        <p:spPr>
          <a:xfrm>
            <a:off x="5149375" y="1830153"/>
            <a:ext cx="3705375" cy="2472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47"/>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355" name="Google Shape;355;p47"/>
          <p:cNvPicPr preferRelativeResize="0"/>
          <p:nvPr/>
        </p:nvPicPr>
        <p:blipFill rotWithShape="1">
          <a:blip r:embed="rId4">
            <a:alphaModFix/>
          </a:blip>
          <a:srcRect b="14782" l="0" r="0" t="21665"/>
          <a:stretch/>
        </p:blipFill>
        <p:spPr>
          <a:xfrm>
            <a:off x="344550" y="1202764"/>
            <a:ext cx="4308474" cy="2737974"/>
          </a:xfrm>
          <a:prstGeom prst="rect">
            <a:avLst/>
          </a:prstGeom>
          <a:noFill/>
          <a:ln>
            <a:noFill/>
          </a:ln>
        </p:spPr>
      </p:pic>
      <p:sp>
        <p:nvSpPr>
          <p:cNvPr id="356" name="Google Shape;356;p47"/>
          <p:cNvSpPr txBox="1"/>
          <p:nvPr/>
        </p:nvSpPr>
        <p:spPr>
          <a:xfrm>
            <a:off x="5014300" y="1202713"/>
            <a:ext cx="3711600" cy="2738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7200">
                <a:solidFill>
                  <a:schemeClr val="dk1"/>
                </a:solidFill>
              </a:rPr>
              <a:t>THANK</a:t>
            </a:r>
            <a:endParaRPr b="1" sz="7200">
              <a:solidFill>
                <a:schemeClr val="dk1"/>
              </a:solidFill>
            </a:endParaRPr>
          </a:p>
          <a:p>
            <a:pPr indent="0" lvl="0" marL="0" rtl="0" algn="ctr">
              <a:lnSpc>
                <a:spcPct val="150000"/>
              </a:lnSpc>
              <a:spcBef>
                <a:spcPts val="0"/>
              </a:spcBef>
              <a:spcAft>
                <a:spcPts val="0"/>
              </a:spcAft>
              <a:buNone/>
            </a:pPr>
            <a:r>
              <a:rPr b="1" lang="en" sz="7200">
                <a:solidFill>
                  <a:schemeClr val="dk1"/>
                </a:solidFill>
              </a:rPr>
              <a:t>YOU</a:t>
            </a:r>
            <a:endParaRPr b="1" sz="72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6"/>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97" name="Google Shape;97;p16"/>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The Uber Effect</a:t>
            </a:r>
            <a:endParaRPr b="1" sz="3420">
              <a:solidFill>
                <a:srgbClr val="FFDB1B"/>
              </a:solidFill>
            </a:endParaRPr>
          </a:p>
        </p:txBody>
      </p:sp>
      <p:pic>
        <p:nvPicPr>
          <p:cNvPr id="98" name="Google Shape;98;p16"/>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99" name="Google Shape;99;p16"/>
          <p:cNvPicPr preferRelativeResize="0"/>
          <p:nvPr/>
        </p:nvPicPr>
        <p:blipFill>
          <a:blip r:embed="rId4">
            <a:alphaModFix/>
          </a:blip>
          <a:stretch>
            <a:fillRect/>
          </a:stretch>
        </p:blipFill>
        <p:spPr>
          <a:xfrm>
            <a:off x="892475" y="1304625"/>
            <a:ext cx="7221471" cy="3428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7"/>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105" name="Google Shape;105;p17"/>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Application Future Scope</a:t>
            </a:r>
            <a:endParaRPr b="1" sz="3420">
              <a:solidFill>
                <a:srgbClr val="FFDB1B"/>
              </a:solidFill>
            </a:endParaRPr>
          </a:p>
        </p:txBody>
      </p:sp>
      <p:pic>
        <p:nvPicPr>
          <p:cNvPr id="106" name="Google Shape;106;p17"/>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sp>
        <p:nvSpPr>
          <p:cNvPr id="107" name="Google Shape;107;p17"/>
          <p:cNvSpPr/>
          <p:nvPr/>
        </p:nvSpPr>
        <p:spPr>
          <a:xfrm>
            <a:off x="1717963" y="1428575"/>
            <a:ext cx="5254500" cy="30903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8" name="Google Shape;108;p17"/>
          <p:cNvPicPr preferRelativeResize="0"/>
          <p:nvPr/>
        </p:nvPicPr>
        <p:blipFill rotWithShape="1">
          <a:blip r:embed="rId4">
            <a:alphaModFix/>
          </a:blip>
          <a:srcRect b="0" l="0" r="0" t="9861"/>
          <a:stretch/>
        </p:blipFill>
        <p:spPr>
          <a:xfrm>
            <a:off x="1759938" y="1428637"/>
            <a:ext cx="5666098" cy="30901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8"/>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114" name="Google Shape;114;p18"/>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Dataset Exploration</a:t>
            </a:r>
            <a:endParaRPr b="1" sz="3420">
              <a:solidFill>
                <a:srgbClr val="FFDB1B"/>
              </a:solidFill>
            </a:endParaRPr>
          </a:p>
        </p:txBody>
      </p:sp>
      <p:pic>
        <p:nvPicPr>
          <p:cNvPr id="115" name="Google Shape;115;p18"/>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116" name="Google Shape;116;p18"/>
          <p:cNvPicPr preferRelativeResize="0"/>
          <p:nvPr/>
        </p:nvPicPr>
        <p:blipFill rotWithShape="1">
          <a:blip r:embed="rId4">
            <a:alphaModFix/>
          </a:blip>
          <a:srcRect b="24732" l="0" r="0" t="0"/>
          <a:stretch/>
        </p:blipFill>
        <p:spPr>
          <a:xfrm>
            <a:off x="152400" y="1250775"/>
            <a:ext cx="8839199" cy="2407350"/>
          </a:xfrm>
          <a:prstGeom prst="rect">
            <a:avLst/>
          </a:prstGeom>
          <a:noFill/>
          <a:ln>
            <a:noFill/>
          </a:ln>
        </p:spPr>
      </p:pic>
      <p:sp>
        <p:nvSpPr>
          <p:cNvPr id="117" name="Google Shape;117;p18"/>
          <p:cNvSpPr txBox="1"/>
          <p:nvPr/>
        </p:nvSpPr>
        <p:spPr>
          <a:xfrm>
            <a:off x="311700" y="3756675"/>
            <a:ext cx="2697900" cy="87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chemeClr val="dk1"/>
                </a:solidFill>
              </a:rPr>
              <a:t>TLC Trip Record Data</a:t>
            </a:r>
            <a:endParaRPr b="1" sz="1800">
              <a:solidFill>
                <a:schemeClr val="dk1"/>
              </a:solidFill>
            </a:endParaRPr>
          </a:p>
          <a:p>
            <a:pPr indent="0" lvl="0" marL="0" rtl="0" algn="l">
              <a:lnSpc>
                <a:spcPct val="150000"/>
              </a:lnSpc>
              <a:spcBef>
                <a:spcPts val="0"/>
              </a:spcBef>
              <a:spcAft>
                <a:spcPts val="0"/>
              </a:spcAft>
              <a:buNone/>
            </a:pPr>
            <a:r>
              <a:rPr b="1" lang="en" sz="1800">
                <a:solidFill>
                  <a:schemeClr val="dk1"/>
                </a:solidFill>
              </a:rPr>
              <a:t>2009 - 2024</a:t>
            </a:r>
            <a:endParaRPr b="1" sz="1800">
              <a:solidFill>
                <a:schemeClr val="dk1"/>
              </a:solidFill>
            </a:endParaRPr>
          </a:p>
        </p:txBody>
      </p:sp>
      <p:sp>
        <p:nvSpPr>
          <p:cNvPr id="118" name="Google Shape;118;p18"/>
          <p:cNvSpPr txBox="1"/>
          <p:nvPr/>
        </p:nvSpPr>
        <p:spPr>
          <a:xfrm>
            <a:off x="3009600" y="3756675"/>
            <a:ext cx="3886500" cy="87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chemeClr val="dk1"/>
                </a:solidFill>
              </a:rPr>
              <a:t>2024, </a:t>
            </a:r>
            <a:r>
              <a:rPr b="1" lang="en" sz="1800">
                <a:solidFill>
                  <a:schemeClr val="dk1"/>
                </a:solidFill>
              </a:rPr>
              <a:t>January</a:t>
            </a:r>
            <a:r>
              <a:rPr b="1" lang="en" sz="1800">
                <a:solidFill>
                  <a:schemeClr val="dk1"/>
                </a:solidFill>
              </a:rPr>
              <a:t> - </a:t>
            </a:r>
            <a:r>
              <a:rPr b="1" lang="en" sz="1800">
                <a:solidFill>
                  <a:schemeClr val="dk1"/>
                </a:solidFill>
              </a:rPr>
              <a:t>August Dataset</a:t>
            </a:r>
            <a:endParaRPr b="1" sz="1800">
              <a:solidFill>
                <a:schemeClr val="dk1"/>
              </a:solidFill>
            </a:endParaRPr>
          </a:p>
          <a:p>
            <a:pPr indent="0" lvl="0" marL="0" rtl="0" algn="l">
              <a:lnSpc>
                <a:spcPct val="150000"/>
              </a:lnSpc>
              <a:spcBef>
                <a:spcPts val="0"/>
              </a:spcBef>
              <a:spcAft>
                <a:spcPts val="0"/>
              </a:spcAft>
              <a:buNone/>
            </a:pPr>
            <a:r>
              <a:rPr b="1" lang="en" sz="1800">
                <a:solidFill>
                  <a:schemeClr val="dk1"/>
                </a:solidFill>
              </a:rPr>
              <a:t>22 Million Records, 1.8 Gb’s</a:t>
            </a:r>
            <a:endParaRPr b="1" sz="18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124" name="Google Shape;124;p19"/>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Dataset Exploration</a:t>
            </a:r>
            <a:endParaRPr b="1" sz="3420">
              <a:solidFill>
                <a:srgbClr val="FFDB1B"/>
              </a:solidFill>
            </a:endParaRPr>
          </a:p>
        </p:txBody>
      </p:sp>
      <p:pic>
        <p:nvPicPr>
          <p:cNvPr id="125" name="Google Shape;125;p19"/>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sp>
        <p:nvSpPr>
          <p:cNvPr id="126" name="Google Shape;126;p19"/>
          <p:cNvSpPr txBox="1"/>
          <p:nvPr/>
        </p:nvSpPr>
        <p:spPr>
          <a:xfrm>
            <a:off x="311700" y="1324100"/>
            <a:ext cx="8520600" cy="875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chemeClr val="dk1"/>
                </a:solidFill>
              </a:rPr>
              <a:t>Dataset Provided By: </a:t>
            </a:r>
            <a:r>
              <a:rPr lang="en" sz="1800">
                <a:solidFill>
                  <a:schemeClr val="dk1"/>
                </a:solidFill>
              </a:rPr>
              <a:t>Taxi and Limousine Commission (TLC)</a:t>
            </a:r>
            <a:endParaRPr sz="1800">
              <a:solidFill>
                <a:schemeClr val="dk1"/>
              </a:solidFill>
            </a:endParaRPr>
          </a:p>
          <a:p>
            <a:pPr indent="0" lvl="0" marL="0" rtl="0" algn="l">
              <a:lnSpc>
                <a:spcPct val="150000"/>
              </a:lnSpc>
              <a:spcBef>
                <a:spcPts val="0"/>
              </a:spcBef>
              <a:spcAft>
                <a:spcPts val="0"/>
              </a:spcAft>
              <a:buNone/>
            </a:pPr>
            <a:r>
              <a:rPr b="1" lang="en" sz="1800">
                <a:solidFill>
                  <a:schemeClr val="dk1"/>
                </a:solidFill>
              </a:rPr>
              <a:t>Dataset Attributes:</a:t>
            </a:r>
            <a:endParaRPr b="1" sz="1800">
              <a:solidFill>
                <a:schemeClr val="dk1"/>
              </a:solidFill>
            </a:endParaRPr>
          </a:p>
          <a:p>
            <a:pPr indent="0" lvl="0" marL="0" rtl="0" algn="l">
              <a:lnSpc>
                <a:spcPct val="150000"/>
              </a:lnSpc>
              <a:spcBef>
                <a:spcPts val="0"/>
              </a:spcBef>
              <a:spcAft>
                <a:spcPts val="0"/>
              </a:spcAft>
              <a:buNone/>
            </a:pPr>
            <a:r>
              <a:t/>
            </a:r>
            <a:endParaRPr b="1" sz="1800">
              <a:solidFill>
                <a:schemeClr val="dk1"/>
              </a:solidFill>
            </a:endParaRPr>
          </a:p>
        </p:txBody>
      </p:sp>
      <p:sp>
        <p:nvSpPr>
          <p:cNvPr id="127" name="Google Shape;127;p19"/>
          <p:cNvSpPr txBox="1"/>
          <p:nvPr/>
        </p:nvSpPr>
        <p:spPr>
          <a:xfrm>
            <a:off x="447750" y="2276738"/>
            <a:ext cx="2686800" cy="25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VendorID</a:t>
            </a:r>
            <a:endParaRPr sz="1800">
              <a:solidFill>
                <a:schemeClr val="dk1"/>
              </a:solidFill>
            </a:endParaRPr>
          </a:p>
          <a:p>
            <a:pPr indent="0" lvl="0" marL="0" rtl="0" algn="l">
              <a:spcBef>
                <a:spcPts val="0"/>
              </a:spcBef>
              <a:spcAft>
                <a:spcPts val="0"/>
              </a:spcAft>
              <a:buNone/>
            </a:pPr>
            <a:r>
              <a:rPr lang="en" sz="1800">
                <a:solidFill>
                  <a:schemeClr val="dk1"/>
                </a:solidFill>
              </a:rPr>
              <a:t>tpep_pickup_datetime</a:t>
            </a:r>
            <a:endParaRPr sz="1800">
              <a:solidFill>
                <a:schemeClr val="dk1"/>
              </a:solidFill>
            </a:endParaRPr>
          </a:p>
          <a:p>
            <a:pPr indent="0" lvl="0" marL="0" rtl="0" algn="l">
              <a:spcBef>
                <a:spcPts val="0"/>
              </a:spcBef>
              <a:spcAft>
                <a:spcPts val="0"/>
              </a:spcAft>
              <a:buNone/>
            </a:pPr>
            <a:r>
              <a:rPr lang="en" sz="1800">
                <a:solidFill>
                  <a:schemeClr val="dk1"/>
                </a:solidFill>
              </a:rPr>
              <a:t>tpep_dropoff_datetime</a:t>
            </a:r>
            <a:endParaRPr sz="1800">
              <a:solidFill>
                <a:schemeClr val="dk1"/>
              </a:solidFill>
            </a:endParaRPr>
          </a:p>
          <a:p>
            <a:pPr indent="0" lvl="0" marL="0" rtl="0" algn="l">
              <a:spcBef>
                <a:spcPts val="0"/>
              </a:spcBef>
              <a:spcAft>
                <a:spcPts val="0"/>
              </a:spcAft>
              <a:buNone/>
            </a:pPr>
            <a:r>
              <a:rPr lang="en" sz="1800">
                <a:solidFill>
                  <a:schemeClr val="dk1"/>
                </a:solidFill>
              </a:rPr>
              <a:t>passenger_count</a:t>
            </a:r>
            <a:endParaRPr sz="1800">
              <a:solidFill>
                <a:schemeClr val="dk1"/>
              </a:solidFill>
            </a:endParaRPr>
          </a:p>
          <a:p>
            <a:pPr indent="0" lvl="0" marL="0" rtl="0" algn="l">
              <a:spcBef>
                <a:spcPts val="0"/>
              </a:spcBef>
              <a:spcAft>
                <a:spcPts val="0"/>
              </a:spcAft>
              <a:buNone/>
            </a:pPr>
            <a:r>
              <a:rPr lang="en" sz="1800">
                <a:solidFill>
                  <a:schemeClr val="dk1"/>
                </a:solidFill>
              </a:rPr>
              <a:t>trip_distance</a:t>
            </a:r>
            <a:endParaRPr sz="1800">
              <a:solidFill>
                <a:schemeClr val="dk1"/>
              </a:solidFill>
            </a:endParaRPr>
          </a:p>
          <a:p>
            <a:pPr indent="0" lvl="0" marL="0" rtl="0" algn="l">
              <a:spcBef>
                <a:spcPts val="0"/>
              </a:spcBef>
              <a:spcAft>
                <a:spcPts val="0"/>
              </a:spcAft>
              <a:buNone/>
            </a:pPr>
            <a:r>
              <a:rPr lang="en" sz="1800">
                <a:solidFill>
                  <a:schemeClr val="dk1"/>
                </a:solidFill>
              </a:rPr>
              <a:t>RatecodeID</a:t>
            </a:r>
            <a:endParaRPr sz="1800">
              <a:solidFill>
                <a:schemeClr val="dk1"/>
              </a:solidFill>
            </a:endParaRPr>
          </a:p>
          <a:p>
            <a:pPr indent="0" lvl="0" marL="0" rtl="0" algn="l">
              <a:spcBef>
                <a:spcPts val="0"/>
              </a:spcBef>
              <a:spcAft>
                <a:spcPts val="0"/>
              </a:spcAft>
              <a:buNone/>
            </a:pPr>
            <a:r>
              <a:rPr lang="en" sz="1800">
                <a:solidFill>
                  <a:schemeClr val="dk1"/>
                </a:solidFill>
              </a:rPr>
              <a:t>Store_and_fwd_flag</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PULocationID</a:t>
            </a:r>
            <a:endParaRPr sz="1800">
              <a:solidFill>
                <a:schemeClr val="dk1"/>
              </a:solidFill>
            </a:endParaRPr>
          </a:p>
        </p:txBody>
      </p:sp>
      <p:sp>
        <p:nvSpPr>
          <p:cNvPr id="128" name="Google Shape;128;p19"/>
          <p:cNvSpPr txBox="1"/>
          <p:nvPr/>
        </p:nvSpPr>
        <p:spPr>
          <a:xfrm>
            <a:off x="3228600" y="2276738"/>
            <a:ext cx="2686800" cy="25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DOLocationID</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payment_type</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fare_amount</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extra</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mta_tax</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tip_amount</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tolls_amount</a:t>
            </a:r>
            <a:endParaRPr sz="1800">
              <a:solidFill>
                <a:schemeClr val="dk1"/>
              </a:solidFill>
            </a:endParaRPr>
          </a:p>
          <a:p>
            <a:pPr indent="0" lvl="0" marL="0" rtl="0" algn="l">
              <a:spcBef>
                <a:spcPts val="0"/>
              </a:spcBef>
              <a:spcAft>
                <a:spcPts val="0"/>
              </a:spcAft>
              <a:buNone/>
            </a:pPr>
            <a:r>
              <a:rPr lang="en" sz="1800">
                <a:solidFill>
                  <a:schemeClr val="dk1"/>
                </a:solidFill>
              </a:rPr>
              <a:t>improvement_surcharge</a:t>
            </a:r>
            <a:endParaRPr sz="1800">
              <a:solidFill>
                <a:schemeClr val="dk1"/>
              </a:solidFill>
            </a:endParaRPr>
          </a:p>
          <a:p>
            <a:pPr indent="0" lvl="0" marL="0" rtl="0" algn="l">
              <a:lnSpc>
                <a:spcPct val="150000"/>
              </a:lnSpc>
              <a:spcBef>
                <a:spcPts val="0"/>
              </a:spcBef>
              <a:spcAft>
                <a:spcPts val="0"/>
              </a:spcAft>
              <a:buNone/>
            </a:pPr>
            <a:r>
              <a:t/>
            </a:r>
            <a:endParaRPr b="1" sz="1800">
              <a:solidFill>
                <a:schemeClr val="dk1"/>
              </a:solidFill>
            </a:endParaRPr>
          </a:p>
        </p:txBody>
      </p:sp>
      <p:sp>
        <p:nvSpPr>
          <p:cNvPr id="129" name="Google Shape;129;p19"/>
          <p:cNvSpPr txBox="1"/>
          <p:nvPr/>
        </p:nvSpPr>
        <p:spPr>
          <a:xfrm>
            <a:off x="6009450" y="2276738"/>
            <a:ext cx="2686800" cy="253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solidFill>
                  <a:schemeClr val="dk1"/>
                </a:solidFill>
              </a:rPr>
              <a:t>total_amount</a:t>
            </a:r>
            <a:endParaRPr sz="1800">
              <a:solidFill>
                <a:schemeClr val="dk1"/>
              </a:solidFill>
            </a:endParaRPr>
          </a:p>
          <a:p>
            <a:pPr indent="0" lvl="0" marL="0" rtl="0" algn="l">
              <a:spcBef>
                <a:spcPts val="0"/>
              </a:spcBef>
              <a:spcAft>
                <a:spcPts val="0"/>
              </a:spcAft>
              <a:buNone/>
            </a:pPr>
            <a:r>
              <a:rPr lang="en" sz="1800">
                <a:solidFill>
                  <a:schemeClr val="dk1"/>
                </a:solidFill>
              </a:rPr>
              <a:t>congestion_surcharge</a:t>
            </a:r>
            <a:endParaRPr sz="1800">
              <a:solidFill>
                <a:schemeClr val="dk1"/>
              </a:solidFill>
            </a:endParaRPr>
          </a:p>
          <a:p>
            <a:pPr indent="0" lvl="0" marL="0" rtl="0" algn="l">
              <a:spcBef>
                <a:spcPts val="0"/>
              </a:spcBef>
              <a:spcAft>
                <a:spcPts val="0"/>
              </a:spcAft>
              <a:buNone/>
            </a:pPr>
            <a:r>
              <a:rPr lang="en" sz="1800">
                <a:solidFill>
                  <a:schemeClr val="dk1"/>
                </a:solidFill>
              </a:rPr>
              <a:t>airport_fee</a:t>
            </a:r>
            <a:endParaRPr b="1" sz="18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135" name="Google Shape;135;p20"/>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Data Preprocessing</a:t>
            </a:r>
            <a:endParaRPr b="1" sz="3420">
              <a:solidFill>
                <a:srgbClr val="FFDB1B"/>
              </a:solidFill>
            </a:endParaRPr>
          </a:p>
        </p:txBody>
      </p:sp>
      <p:pic>
        <p:nvPicPr>
          <p:cNvPr id="136" name="Google Shape;136;p20"/>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sp>
        <p:nvSpPr>
          <p:cNvPr id="137" name="Google Shape;137;p20"/>
          <p:cNvSpPr txBox="1"/>
          <p:nvPr/>
        </p:nvSpPr>
        <p:spPr>
          <a:xfrm>
            <a:off x="311700" y="1324100"/>
            <a:ext cx="8520600" cy="3414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Handling Missing Values</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Data Cleaning</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Feature Engineering</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Encoding Categorical Variables</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Data Normalization/Scaling</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Removing Duplicates</a:t>
            </a:r>
            <a:endParaRPr b="1" sz="1800">
              <a:solidFill>
                <a:schemeClr val="dk1"/>
              </a:solidFill>
            </a:endParaRPr>
          </a:p>
          <a:p>
            <a:pPr indent="-342900" lvl="0" marL="457200" rtl="0" algn="l">
              <a:lnSpc>
                <a:spcPct val="150000"/>
              </a:lnSpc>
              <a:spcBef>
                <a:spcPts val="0"/>
              </a:spcBef>
              <a:spcAft>
                <a:spcPts val="0"/>
              </a:spcAft>
              <a:buClr>
                <a:schemeClr val="dk1"/>
              </a:buClr>
              <a:buSzPts val="1800"/>
              <a:buAutoNum type="arabicPeriod"/>
            </a:pPr>
            <a:r>
              <a:rPr b="1" lang="en" sz="1800">
                <a:solidFill>
                  <a:schemeClr val="dk1"/>
                </a:solidFill>
              </a:rPr>
              <a:t>Filtering Data</a:t>
            </a:r>
            <a:endParaRPr b="1" sz="18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p:nvPr/>
        </p:nvSpPr>
        <p:spPr>
          <a:xfrm>
            <a:off x="0" y="276525"/>
            <a:ext cx="9144000" cy="875700"/>
          </a:xfrm>
          <a:prstGeom prst="rect">
            <a:avLst/>
          </a:prstGeom>
          <a:solidFill>
            <a:srgbClr val="2220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rgbClr val="222021"/>
              </a:highlight>
            </a:endParaRPr>
          </a:p>
        </p:txBody>
      </p:sp>
      <p:sp>
        <p:nvSpPr>
          <p:cNvPr id="143" name="Google Shape;143;p21"/>
          <p:cNvSpPr txBox="1"/>
          <p:nvPr>
            <p:ph type="title"/>
          </p:nvPr>
        </p:nvSpPr>
        <p:spPr>
          <a:xfrm>
            <a:off x="311700" y="366677"/>
            <a:ext cx="8520600" cy="6954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3420">
                <a:solidFill>
                  <a:srgbClr val="FFDB1B"/>
                </a:solidFill>
              </a:rPr>
              <a:t>Exploratory Data Analysis</a:t>
            </a:r>
            <a:endParaRPr b="1" sz="3420">
              <a:solidFill>
                <a:srgbClr val="FFDB1B"/>
              </a:solidFill>
            </a:endParaRPr>
          </a:p>
        </p:txBody>
      </p:sp>
      <p:pic>
        <p:nvPicPr>
          <p:cNvPr id="144" name="Google Shape;144;p21"/>
          <p:cNvPicPr preferRelativeResize="0"/>
          <p:nvPr/>
        </p:nvPicPr>
        <p:blipFill rotWithShape="1">
          <a:blip r:embed="rId3">
            <a:alphaModFix/>
          </a:blip>
          <a:srcRect b="3809" l="0" r="0" t="91821"/>
          <a:stretch/>
        </p:blipFill>
        <p:spPr>
          <a:xfrm>
            <a:off x="0" y="4885400"/>
            <a:ext cx="9144001" cy="266925"/>
          </a:xfrm>
          <a:prstGeom prst="rect">
            <a:avLst/>
          </a:prstGeom>
          <a:noFill/>
          <a:ln>
            <a:noFill/>
          </a:ln>
        </p:spPr>
      </p:pic>
      <p:pic>
        <p:nvPicPr>
          <p:cNvPr id="145" name="Google Shape;145;p21"/>
          <p:cNvPicPr preferRelativeResize="0"/>
          <p:nvPr/>
        </p:nvPicPr>
        <p:blipFill>
          <a:blip r:embed="rId4">
            <a:alphaModFix/>
          </a:blip>
          <a:stretch>
            <a:fillRect/>
          </a:stretch>
        </p:blipFill>
        <p:spPr>
          <a:xfrm>
            <a:off x="1801838" y="1304625"/>
            <a:ext cx="5540330" cy="3428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241F21"/>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